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257" r:id="rId2"/>
    <p:sldId id="263" r:id="rId3"/>
    <p:sldId id="267" r:id="rId4"/>
    <p:sldId id="268" r:id="rId5"/>
    <p:sldId id="269" r:id="rId6"/>
    <p:sldId id="270" r:id="rId7"/>
    <p:sldId id="271" r:id="rId8"/>
    <p:sldId id="282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  <p:sldId id="284" r:id="rId21"/>
    <p:sldId id="285" r:id="rId22"/>
    <p:sldId id="286" r:id="rId23"/>
    <p:sldId id="287" r:id="rId24"/>
    <p:sldId id="288" r:id="rId25"/>
    <p:sldId id="290" r:id="rId26"/>
    <p:sldId id="289" r:id="rId27"/>
    <p:sldId id="292" r:id="rId28"/>
    <p:sldId id="294" r:id="rId29"/>
    <p:sldId id="293" r:id="rId30"/>
    <p:sldId id="295" r:id="rId31"/>
    <p:sldId id="296" r:id="rId32"/>
    <p:sldId id="297" r:id="rId33"/>
    <p:sldId id="298" r:id="rId34"/>
    <p:sldId id="303" r:id="rId35"/>
    <p:sldId id="299" r:id="rId36"/>
    <p:sldId id="308" r:id="rId37"/>
    <p:sldId id="301" r:id="rId38"/>
    <p:sldId id="302" r:id="rId39"/>
    <p:sldId id="291" r:id="rId40"/>
    <p:sldId id="304" r:id="rId41"/>
    <p:sldId id="305" r:id="rId42"/>
    <p:sldId id="306" r:id="rId43"/>
    <p:sldId id="300" r:id="rId44"/>
    <p:sldId id="309" r:id="rId45"/>
    <p:sldId id="311" r:id="rId46"/>
    <p:sldId id="310" r:id="rId47"/>
    <p:sldId id="312" r:id="rId48"/>
  </p:sldIdLst>
  <p:sldSz cx="12192000" cy="6858000"/>
  <p:notesSz cx="6950075" cy="9236075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593"/>
    <a:srgbClr val="C49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96" autoAdjust="0"/>
    <p:restoredTop sz="96437" autoAdjust="0"/>
  </p:normalViewPr>
  <p:slideViewPr>
    <p:cSldViewPr snapToGrid="0">
      <p:cViewPr varScale="1">
        <p:scale>
          <a:sx n="111" d="100"/>
          <a:sy n="111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00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rtl="0">
              <a:defRPr sz="1200"/>
            </a:lvl1pPr>
          </a:lstStyle>
          <a:p>
            <a:pPr algn="r" rtl="0"/>
            <a:fld id="{30F44109-6525-4707-8FCB-831590E4D85F}" type="datetime1">
              <a:rPr lang="fr-FR" smtClean="0"/>
              <a:t>09/01/2020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 rtl="0">
              <a:defRPr sz="1200"/>
            </a:lvl1pPr>
          </a:lstStyle>
          <a:p>
            <a:fld id="{55600FC2-B0C2-47FF-9826-EA7F77C89DB9}" type="datetime1">
              <a:rPr lang="fr-FR" smtClean="0"/>
              <a:pPr/>
              <a:t>09/01/2020</a:t>
            </a:fld>
            <a:endParaRPr lang="fr-FR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pPr rtl="0"/>
            <a:endParaRPr lang="fr-FR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 rtl="0">
              <a:defRPr sz="1200"/>
            </a:lvl1pPr>
          </a:lstStyle>
          <a:p>
            <a:pPr algn="r"/>
            <a:fld id="{C8DC57A8-AE18-4654-B6AF-04B3577165BE}" type="slidenum">
              <a:rPr lang="fr-FR" smtClean="0"/>
              <a:pPr algn="r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328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95043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055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465951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23349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73137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74325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227706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87009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7316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42552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328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850893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01395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2465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1046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714670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64225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59367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333753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087695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29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0489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882809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085957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2328786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726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115773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1535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16878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874252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25672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514581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39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78979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25237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7272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8548066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413053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95499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354535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67777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65096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47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068765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1171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96912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90030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02112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fr-FR" smtClean="0"/>
              <a:pPr algn="r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420274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fr-FR"/>
              <a:t>Modifiez le style des sous-titres du masque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4" name="Groupe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97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98" name="Groupe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0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11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grpSp>
        <p:nvGrpSpPr>
          <p:cNvPr id="112" name="Groupe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125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26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8405801-45BA-4E16-B90B-05CB4F3B494B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5D402225-A0BB-4261-999F-CF28F5F94268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8" name="Groupe 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orme libre 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" name="Forme libre 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grpSp>
          <p:nvGrpSpPr>
            <p:cNvPr id="11" name="Groupe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orme libre 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  <p:sp>
            <p:nvSpPr>
              <p:cNvPr id="21" name="Forme libre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fr-FR" dirty="0"/>
              </a:p>
            </p:txBody>
          </p:sp>
        </p:grpSp>
        <p:sp>
          <p:nvSpPr>
            <p:cNvPr id="12" name="Forme libre 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 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 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 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" name="Espace réservé d’image 2" descr="Espace réservé vide pour ajouter une image. Cliquez sur l’espace réservé et sélectionnez l’image à ajouter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" name="Espace réservé du texte 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E19890-E203-4F29-91EA-9D8FCF3B97FC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D71D5E-8FED-49D7-918A-BA1D8CCD7B9F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ED6B917-7E14-4B31-A1D5-38C55D264C09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 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55D6175-BB73-49DE-94C2-615D1D73AF89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4" name="Espace réservé du contenu 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4F6FEE-9449-414B-97F1-D10EBE0251EA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5" name="Espace réservé du texte 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fr-FR"/>
              <a:t>Modifiez les styles du texte du masque</a:t>
            </a:r>
          </a:p>
          <a:p>
            <a:pPr lvl="1" rtl="0"/>
            <a:r>
              <a:rPr lang="fr-FR"/>
              <a:t>Deuxième niveau</a:t>
            </a:r>
          </a:p>
          <a:p>
            <a:pPr lvl="2" rtl="0"/>
            <a:r>
              <a:rPr lang="fr-FR"/>
              <a:t>Troisième niveau</a:t>
            </a:r>
          </a:p>
          <a:p>
            <a:pPr lvl="3" rtl="0"/>
            <a:r>
              <a:rPr lang="fr-FR"/>
              <a:t>Quatrième niveau</a:t>
            </a:r>
          </a:p>
          <a:p>
            <a:pPr lvl="4" rtl="0"/>
            <a:r>
              <a:rPr lang="fr-FR"/>
              <a:t>Cinquième niveau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132E50F-0813-49A5-B43A-301177A5BFA8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910A9B-8775-4FA2-9053-97A28704979B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5048D7F-F53C-490F-B39B-4D2B15AA61C8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9" name="Groupe 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1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2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3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4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5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6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7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8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9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0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1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6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39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2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3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37" name="Espace réservé d’image 33" descr="Espace réservé vide pour ajouter une image. Cliquez sur l’espace réservé et sélectionnez l’image à ajouter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40" name="Espace réservé du texte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1B75E-BFC9-4E45-91F6-B0A6FBA59631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fr-FR"/>
              <a:t>Modifiez le style du titre</a:t>
            </a:r>
            <a:endParaRPr lang="fr-FR" dirty="0"/>
          </a:p>
        </p:txBody>
      </p:sp>
      <p:grpSp>
        <p:nvGrpSpPr>
          <p:cNvPr id="52" name="Groupe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4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5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6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7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8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59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0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1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2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3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64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9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1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grpSp>
        <p:nvGrpSpPr>
          <p:cNvPr id="84" name="Groupe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6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7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8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89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0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1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2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3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4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5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6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78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2" name="Espace réservé du texte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grpSp>
        <p:nvGrpSpPr>
          <p:cNvPr id="97" name="Groupe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Forme libre 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99" name="Forme libre 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0" name="Forme libre 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1" name="Forme libre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2" name="Forme libre 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3" name="Forme libre 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4" name="Forme libre 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5" name="Forme libre 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6" name="Forme libre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7" name="Forme libre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8" name="Forme libre 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  <p:sp>
          <p:nvSpPr>
            <p:cNvPr id="109" name="Forme libre 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fr-FR" dirty="0"/>
            </a:p>
          </p:txBody>
        </p:sp>
      </p:grpSp>
      <p:sp>
        <p:nvSpPr>
          <p:cNvPr id="80" name="Espace réservé d’image 33" descr="Espace réservé vide pour ajouter une image. Cliquez sur l’espace réservé et sélectionnez l’image à ajouter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83" name="Espace réservé du texte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fr-FR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7B85032-1B3C-4C66-B6F6-444778CB4E74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r-FR" dirty="0"/>
              <a:t>Modifiez le style du titre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FR" dirty="0"/>
              <a:t>Modifiez les styles du texte du masque</a:t>
            </a:r>
          </a:p>
          <a:p>
            <a:pPr lvl="1" rtl="0"/>
            <a:r>
              <a:rPr lang="fr-FR" dirty="0"/>
              <a:t>Deuxième niveau</a:t>
            </a:r>
          </a:p>
          <a:p>
            <a:pPr lvl="2" rtl="0"/>
            <a:r>
              <a:rPr lang="fr-FR" dirty="0"/>
              <a:t>Troisième niveau</a:t>
            </a:r>
          </a:p>
          <a:p>
            <a:pPr lvl="3" rtl="0"/>
            <a:r>
              <a:rPr lang="fr-FR" dirty="0"/>
              <a:t>Quatrième niveau</a:t>
            </a:r>
          </a:p>
          <a:p>
            <a:pPr lvl="4" rtl="0"/>
            <a:r>
              <a:rPr lang="fr-FR" dirty="0"/>
              <a:t>Cinquième niveau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fr-FR" smtClean="0"/>
              <a:pPr rtl="0"/>
              <a:t>‹N°›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r-FR" dirty="0"/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AE8FE1FB-D325-4094-B07B-EA12C6CC1C7D}" type="datetime1">
              <a:rPr lang="fr-FR" smtClean="0"/>
              <a:pPr/>
              <a:t>09/01/2020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674596" y="1960755"/>
            <a:ext cx="8379871" cy="1828800"/>
          </a:xfrm>
        </p:spPr>
        <p:txBody>
          <a:bodyPr rtlCol="0">
            <a:noAutofit/>
          </a:bodyPr>
          <a:lstStyle/>
          <a:p>
            <a:r>
              <a:rPr lang="fr-FR" sz="7200" dirty="0" err="1">
                <a:latin typeface="Maiandra GD" panose="020E0502030308020204" pitchFamily="34" charset="0"/>
              </a:rPr>
              <a:t>Yeienhwi’s</a:t>
            </a:r>
            <a:r>
              <a:rPr lang="fr-FR" sz="7200" dirty="0">
                <a:latin typeface="Maiandra GD" panose="020E0502030308020204" pitchFamily="34" charset="0"/>
              </a:rPr>
              <a:t> </a:t>
            </a:r>
            <a:r>
              <a:rPr lang="fr-FR" sz="7200" dirty="0" err="1">
                <a:latin typeface="Maiandra GD" panose="020E0502030308020204" pitchFamily="34" charset="0"/>
              </a:rPr>
              <a:t>onywawenda</a:t>
            </a:r>
            <a:r>
              <a:rPr lang="fr-FR" sz="7200" dirty="0">
                <a:latin typeface="Maiandra GD" panose="020E0502030308020204" pitchFamily="34" charset="0"/>
              </a:rPr>
              <a:t>’</a:t>
            </a:r>
            <a:r>
              <a:rPr lang="fr-FR" sz="4800" dirty="0"/>
              <a:t/>
            </a:r>
            <a:br>
              <a:rPr lang="fr-FR" sz="4800" dirty="0"/>
            </a:br>
            <a:r>
              <a:rPr lang="fr-FR" sz="4800" i="1" dirty="0" smtClean="0">
                <a:latin typeface="Bahnschrift Light" panose="020B0502040204020203" pitchFamily="34" charset="0"/>
              </a:rPr>
              <a:t>«</a:t>
            </a:r>
            <a:r>
              <a:rPr lang="fr-FR" sz="4800" i="1" dirty="0" err="1" smtClean="0">
                <a:latin typeface="Bahnschrift Light" panose="020B0502040204020203" pitchFamily="34" charset="0"/>
              </a:rPr>
              <a:t>I’m</a:t>
            </a:r>
            <a:r>
              <a:rPr lang="fr-FR" sz="4800" i="1" dirty="0" smtClean="0">
                <a:latin typeface="Bahnschrift Light" panose="020B0502040204020203" pitchFamily="34" charset="0"/>
              </a:rPr>
              <a:t> </a:t>
            </a:r>
            <a:r>
              <a:rPr lang="fr-FR" sz="4800" i="1" dirty="0" err="1" smtClean="0">
                <a:latin typeface="Bahnschrift Light" panose="020B0502040204020203" pitchFamily="34" charset="0"/>
              </a:rPr>
              <a:t>learning</a:t>
            </a:r>
            <a:r>
              <a:rPr lang="fr-FR" sz="4800" i="1" dirty="0" smtClean="0">
                <a:latin typeface="Bahnschrift Light" panose="020B0502040204020203" pitchFamily="34" charset="0"/>
              </a:rPr>
              <a:t> </a:t>
            </a:r>
            <a:r>
              <a:rPr lang="fr-FR" sz="4800" i="1" dirty="0" err="1" smtClean="0">
                <a:latin typeface="Bahnschrift Light" panose="020B0502040204020203" pitchFamily="34" charset="0"/>
              </a:rPr>
              <a:t>our</a:t>
            </a:r>
            <a:r>
              <a:rPr lang="fr-FR" sz="4800" i="1" dirty="0" smtClean="0">
                <a:latin typeface="Bahnschrift Light" panose="020B0502040204020203" pitchFamily="34" charset="0"/>
              </a:rPr>
              <a:t> </a:t>
            </a:r>
            <a:r>
              <a:rPr lang="fr-FR" sz="4800" i="1" dirty="0" err="1" smtClean="0">
                <a:latin typeface="Bahnschrift Light" panose="020B0502040204020203" pitchFamily="34" charset="0"/>
              </a:rPr>
              <a:t>language</a:t>
            </a:r>
            <a:r>
              <a:rPr lang="fr-FR" sz="4800" i="1" dirty="0" smtClean="0">
                <a:latin typeface="Bahnschrift Light" panose="020B0502040204020203" pitchFamily="34" charset="0"/>
              </a:rPr>
              <a:t>»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558779" y="3982199"/>
            <a:ext cx="3336200" cy="1158028"/>
          </a:xfrm>
        </p:spPr>
        <p:txBody>
          <a:bodyPr rtlCol="0">
            <a:normAutofit fontScale="92500" lnSpcReduction="10000"/>
          </a:bodyPr>
          <a:lstStyle/>
          <a:p>
            <a:pPr rtl="0"/>
            <a:r>
              <a:rPr lang="fr-FR" dirty="0" err="1">
                <a:latin typeface="Calisto MT" panose="02040603050505030304" pitchFamily="18" charset="0"/>
              </a:rPr>
              <a:t>O’niänih</a:t>
            </a:r>
            <a:r>
              <a:rPr lang="fr-FR" dirty="0">
                <a:latin typeface="Calisto MT" panose="02040603050505030304" pitchFamily="18" charset="0"/>
              </a:rPr>
              <a:t> 4 </a:t>
            </a:r>
            <a:r>
              <a:rPr lang="fr-FR" dirty="0" smtClean="0">
                <a:latin typeface="Calisto MT" panose="02040603050505030304" pitchFamily="18" charset="0"/>
              </a:rPr>
              <a:t>(</a:t>
            </a:r>
            <a:r>
              <a:rPr lang="fr-FR" dirty="0" err="1" smtClean="0">
                <a:latin typeface="Calisto MT" panose="02040603050505030304" pitchFamily="18" charset="0"/>
              </a:rPr>
              <a:t>Week</a:t>
            </a:r>
            <a:r>
              <a:rPr lang="fr-FR" dirty="0" smtClean="0">
                <a:latin typeface="Calisto MT" panose="02040603050505030304" pitchFamily="18" charset="0"/>
              </a:rPr>
              <a:t> </a:t>
            </a:r>
            <a:r>
              <a:rPr lang="fr-FR" dirty="0">
                <a:latin typeface="Calisto MT" panose="02040603050505030304" pitchFamily="18" charset="0"/>
              </a:rPr>
              <a:t>4) </a:t>
            </a:r>
          </a:p>
          <a:p>
            <a:pPr rtl="0"/>
            <a:r>
              <a:rPr lang="fr-FR" dirty="0" err="1" smtClean="0">
                <a:latin typeface="Calisto MT" panose="02040603050505030304" pitchFamily="18" charset="0"/>
              </a:rPr>
              <a:t>Skat</a:t>
            </a:r>
            <a:r>
              <a:rPr lang="fr-FR" dirty="0" smtClean="0">
                <a:latin typeface="Calisto MT" panose="02040603050505030304" pitchFamily="18" charset="0"/>
              </a:rPr>
              <a:t> </a:t>
            </a:r>
            <a:r>
              <a:rPr lang="fr-FR" dirty="0" err="1">
                <a:latin typeface="Calisto MT" panose="02040603050505030304" pitchFamily="18" charset="0"/>
              </a:rPr>
              <a:t>l</a:t>
            </a:r>
            <a:r>
              <a:rPr lang="fr-FR" dirty="0" err="1" smtClean="0">
                <a:latin typeface="Calisto MT" panose="02040603050505030304" pitchFamily="18" charset="0"/>
              </a:rPr>
              <a:t>evel</a:t>
            </a:r>
            <a:r>
              <a:rPr lang="fr-FR" dirty="0" smtClean="0">
                <a:latin typeface="Calisto MT" panose="02040603050505030304" pitchFamily="18" charset="0"/>
              </a:rPr>
              <a:t> (</a:t>
            </a:r>
            <a:r>
              <a:rPr lang="fr-FR" dirty="0" err="1" smtClean="0">
                <a:latin typeface="Calisto MT" panose="02040603050505030304" pitchFamily="18" charset="0"/>
              </a:rPr>
              <a:t>Level</a:t>
            </a:r>
            <a:r>
              <a:rPr lang="fr-FR" dirty="0" smtClean="0">
                <a:latin typeface="Calisto MT" panose="02040603050505030304" pitchFamily="18" charset="0"/>
              </a:rPr>
              <a:t> </a:t>
            </a:r>
            <a:r>
              <a:rPr lang="fr-FR" dirty="0">
                <a:latin typeface="Calisto MT" panose="02040603050505030304" pitchFamily="18" charset="0"/>
              </a:rPr>
              <a:t>1)</a:t>
            </a:r>
          </a:p>
          <a:p>
            <a:pPr rtl="0"/>
            <a:r>
              <a:rPr lang="fr-FR" sz="2800" b="1" dirty="0" smtClean="0">
                <a:latin typeface="Calisto MT" panose="02040603050505030304" pitchFamily="18" charset="0"/>
              </a:rPr>
              <a:t>The </a:t>
            </a:r>
            <a:r>
              <a:rPr lang="fr-FR" sz="2800" b="1" dirty="0" err="1" smtClean="0">
                <a:latin typeface="Calisto MT" panose="02040603050505030304" pitchFamily="18" charset="0"/>
              </a:rPr>
              <a:t>colours</a:t>
            </a:r>
            <a:endParaRPr lang="fr-FR" sz="2800" b="1" dirty="0">
              <a:latin typeface="Calisto MT" panose="0204060305050503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261763" y="6490900"/>
            <a:ext cx="67324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i="1" dirty="0" err="1" smtClean="0">
                <a:solidFill>
                  <a:schemeClr val="bg2"/>
                </a:solidFill>
                <a:latin typeface="Book Antiqua" panose="02040602050305030304" pitchFamily="18" charset="0"/>
              </a:rPr>
              <a:t>Language</a:t>
            </a:r>
            <a:r>
              <a:rPr lang="fr-CA" sz="1200" i="1" dirty="0" smtClean="0">
                <a:solidFill>
                  <a:schemeClr val="bg2"/>
                </a:solidFill>
                <a:latin typeface="Book Antiqua" panose="02040602050305030304" pitchFamily="18" charset="0"/>
              </a:rPr>
              <a:t> </a:t>
            </a:r>
            <a:r>
              <a:rPr lang="fr-CA" sz="1200" i="1" dirty="0" err="1" smtClean="0">
                <a:solidFill>
                  <a:schemeClr val="bg2"/>
                </a:solidFill>
                <a:latin typeface="Book Antiqua" panose="02040602050305030304" pitchFamily="18" charset="0"/>
              </a:rPr>
              <a:t>sector</a:t>
            </a:r>
            <a:r>
              <a:rPr lang="fr-CA" sz="1200" i="1" dirty="0" smtClean="0">
                <a:solidFill>
                  <a:schemeClr val="bg2"/>
                </a:solidFill>
                <a:latin typeface="Book Antiqua" panose="02040602050305030304" pitchFamily="18" charset="0"/>
              </a:rPr>
              <a:t>, CDFM </a:t>
            </a:r>
            <a:r>
              <a:rPr lang="fr-CA" sz="1200" i="1" dirty="0">
                <a:solidFill>
                  <a:schemeClr val="bg2"/>
                </a:solidFill>
                <a:latin typeface="Book Antiqua" panose="02040602050305030304" pitchFamily="18" charset="0"/>
              </a:rPr>
              <a:t>huron-wendat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First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92D050"/>
                </a:solidFill>
              </a:rPr>
              <a:t>Ta’oht</a:t>
            </a:r>
            <a:r>
              <a:rPr lang="fr-CA" sz="3200" b="1" u="sng" dirty="0">
                <a:solidFill>
                  <a:srgbClr val="92D050"/>
                </a:solidFill>
              </a:rPr>
              <a:t> </a:t>
            </a:r>
            <a:r>
              <a:rPr lang="fr-CA" sz="3200" b="1" u="sng" dirty="0" err="1">
                <a:solidFill>
                  <a:srgbClr val="92D050"/>
                </a:solidFill>
              </a:rPr>
              <a:t>iwahsohkou’tenh</a:t>
            </a:r>
            <a:r>
              <a:rPr lang="fr-CA" sz="3200" b="1" u="sng" dirty="0">
                <a:solidFill>
                  <a:srgbClr val="92D050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6399071" y="3270801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Öndinienhta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251808" y="2298063"/>
            <a:ext cx="4368980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Wenhta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Espace réservé du texte 6"/>
          <p:cNvSpPr txBox="1">
            <a:spLocks/>
          </p:cNvSpPr>
          <p:nvPr/>
        </p:nvSpPr>
        <p:spPr>
          <a:xfrm>
            <a:off x="5798041" y="4245646"/>
            <a:ext cx="5633094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Atiaren’ta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1895708" y="2430966"/>
            <a:ext cx="2662135" cy="2545637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54991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First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92D050"/>
                </a:solidFill>
              </a:rPr>
              <a:t>Ta’oht</a:t>
            </a:r>
            <a:r>
              <a:rPr lang="fr-CA" sz="3200" b="1" u="sng" dirty="0">
                <a:solidFill>
                  <a:srgbClr val="92D050"/>
                </a:solidFill>
              </a:rPr>
              <a:t> </a:t>
            </a:r>
            <a:r>
              <a:rPr lang="fr-CA" sz="3200" b="1" u="sng" dirty="0" err="1">
                <a:solidFill>
                  <a:srgbClr val="92D050"/>
                </a:solidFill>
              </a:rPr>
              <a:t>iwahsohkou’tenh</a:t>
            </a:r>
            <a:r>
              <a:rPr lang="fr-CA" sz="3200" b="1" u="sng" dirty="0">
                <a:solidFill>
                  <a:srgbClr val="92D050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6399071" y="3270801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Öndinienhta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251808" y="2298063"/>
            <a:ext cx="4368980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Wenhta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Espace réservé du texte 6"/>
          <p:cNvSpPr txBox="1">
            <a:spLocks/>
          </p:cNvSpPr>
          <p:nvPr/>
        </p:nvSpPr>
        <p:spPr>
          <a:xfrm>
            <a:off x="5798041" y="4245646"/>
            <a:ext cx="5633094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Atiaren’ta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895708" y="2430966"/>
            <a:ext cx="2662135" cy="254563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5106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First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92D050"/>
                </a:solidFill>
              </a:rPr>
              <a:t>Ta’oht</a:t>
            </a:r>
            <a:r>
              <a:rPr lang="fr-CA" sz="3200" b="1" u="sng" dirty="0">
                <a:solidFill>
                  <a:srgbClr val="92D050"/>
                </a:solidFill>
              </a:rPr>
              <a:t> </a:t>
            </a:r>
            <a:r>
              <a:rPr lang="fr-CA" sz="3200" b="1" u="sng" dirty="0" err="1">
                <a:solidFill>
                  <a:srgbClr val="92D050"/>
                </a:solidFill>
              </a:rPr>
              <a:t>iwahsohkou’tenh</a:t>
            </a:r>
            <a:r>
              <a:rPr lang="fr-CA" sz="3200" b="1" u="sng" dirty="0">
                <a:solidFill>
                  <a:srgbClr val="92D050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6399071" y="3270801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Öndinienhta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251808" y="2298063"/>
            <a:ext cx="4368980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Oushata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Espace réservé du texte 6"/>
          <p:cNvSpPr txBox="1">
            <a:spLocks/>
          </p:cNvSpPr>
          <p:nvPr/>
        </p:nvSpPr>
        <p:spPr>
          <a:xfrm>
            <a:off x="5798041" y="4245646"/>
            <a:ext cx="5633094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O’yenhra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895708" y="2430966"/>
            <a:ext cx="2662135" cy="254563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46778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First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92D050"/>
                </a:solidFill>
              </a:rPr>
              <a:t>Ta’oht</a:t>
            </a:r>
            <a:r>
              <a:rPr lang="fr-CA" sz="3200" b="1" u="sng" dirty="0">
                <a:solidFill>
                  <a:srgbClr val="92D050"/>
                </a:solidFill>
              </a:rPr>
              <a:t> </a:t>
            </a:r>
            <a:r>
              <a:rPr lang="fr-CA" sz="3200" b="1" u="sng" dirty="0" err="1">
                <a:solidFill>
                  <a:srgbClr val="92D050"/>
                </a:solidFill>
              </a:rPr>
              <a:t>iwahsohkou’tenh</a:t>
            </a:r>
            <a:r>
              <a:rPr lang="fr-CA" sz="3200" b="1" u="sng" dirty="0">
                <a:solidFill>
                  <a:srgbClr val="92D050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6251808" y="4007359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Öndinienhta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201898" y="3004803"/>
            <a:ext cx="4368980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Oushata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Espace réservé du texte 6"/>
          <p:cNvSpPr txBox="1">
            <a:spLocks/>
          </p:cNvSpPr>
          <p:nvPr/>
        </p:nvSpPr>
        <p:spPr>
          <a:xfrm>
            <a:off x="5569841" y="2138477"/>
            <a:ext cx="5633094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Enrou’ta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895708" y="2430966"/>
            <a:ext cx="2662135" cy="2545637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8002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First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92D050"/>
                </a:solidFill>
              </a:rPr>
              <a:t>Ta’oht</a:t>
            </a:r>
            <a:r>
              <a:rPr lang="fr-CA" sz="3200" b="1" u="sng" dirty="0">
                <a:solidFill>
                  <a:srgbClr val="92D050"/>
                </a:solidFill>
              </a:rPr>
              <a:t> </a:t>
            </a:r>
            <a:r>
              <a:rPr lang="fr-CA" sz="3200" b="1" u="sng" dirty="0" err="1">
                <a:solidFill>
                  <a:srgbClr val="92D050"/>
                </a:solidFill>
              </a:rPr>
              <a:t>iwahsohkou’tenh</a:t>
            </a:r>
            <a:r>
              <a:rPr lang="fr-CA" sz="3200" b="1" u="sng" dirty="0">
                <a:solidFill>
                  <a:srgbClr val="92D050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5752490" y="4010387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Wenhta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383198" y="3002777"/>
            <a:ext cx="4637087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Ohenhtayet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Espace réservé du texte 6"/>
          <p:cNvSpPr txBox="1">
            <a:spLocks/>
          </p:cNvSpPr>
          <p:nvPr/>
        </p:nvSpPr>
        <p:spPr>
          <a:xfrm>
            <a:off x="5569841" y="2138477"/>
            <a:ext cx="5633094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Yaronhia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895708" y="2430966"/>
            <a:ext cx="2662135" cy="2545637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01941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First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92D050"/>
                </a:solidFill>
              </a:rPr>
              <a:t>Ta’oht</a:t>
            </a:r>
            <a:r>
              <a:rPr lang="fr-CA" sz="3200" b="1" u="sng" dirty="0">
                <a:solidFill>
                  <a:srgbClr val="92D050"/>
                </a:solidFill>
              </a:rPr>
              <a:t> </a:t>
            </a:r>
            <a:r>
              <a:rPr lang="fr-CA" sz="3200" b="1" u="sng" dirty="0" err="1">
                <a:solidFill>
                  <a:srgbClr val="92D050"/>
                </a:solidFill>
              </a:rPr>
              <a:t>iwahsohkou’tenh</a:t>
            </a:r>
            <a:r>
              <a:rPr lang="fr-CA" sz="3200" b="1" u="sng" dirty="0">
                <a:solidFill>
                  <a:srgbClr val="92D050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6094413" y="3894094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Öndinienhta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182476" y="3002777"/>
            <a:ext cx="4637087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Ohenhtayet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Espace réservé du texte 6"/>
          <p:cNvSpPr txBox="1">
            <a:spLocks/>
          </p:cNvSpPr>
          <p:nvPr/>
        </p:nvSpPr>
        <p:spPr>
          <a:xfrm>
            <a:off x="5569841" y="2138477"/>
            <a:ext cx="5633094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O’yenhra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895708" y="2430966"/>
            <a:ext cx="2662135" cy="25456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8118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First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92D050"/>
                </a:solidFill>
              </a:rPr>
              <a:t>Ta’oht</a:t>
            </a:r>
            <a:r>
              <a:rPr lang="fr-CA" sz="3200" b="1" u="sng" dirty="0">
                <a:solidFill>
                  <a:srgbClr val="92D050"/>
                </a:solidFill>
              </a:rPr>
              <a:t> </a:t>
            </a:r>
            <a:r>
              <a:rPr lang="fr-CA" sz="3200" b="1" u="sng" dirty="0" err="1">
                <a:solidFill>
                  <a:srgbClr val="92D050"/>
                </a:solidFill>
              </a:rPr>
              <a:t>iwahsohkou’tenh</a:t>
            </a:r>
            <a:r>
              <a:rPr lang="fr-CA" sz="3200" b="1" u="sng" dirty="0">
                <a:solidFill>
                  <a:srgbClr val="92D050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5014293" y="3270801"/>
            <a:ext cx="6652574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Enrou’ta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5528862" y="2371868"/>
            <a:ext cx="6171451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Ohenhtayet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Espace réservé du texte 6"/>
          <p:cNvSpPr txBox="1">
            <a:spLocks/>
          </p:cNvSpPr>
          <p:nvPr/>
        </p:nvSpPr>
        <p:spPr>
          <a:xfrm>
            <a:off x="5798041" y="4245646"/>
            <a:ext cx="5633094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Atiaren’ta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895708" y="2430966"/>
            <a:ext cx="2662135" cy="2545637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14959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First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92D050"/>
                </a:solidFill>
              </a:rPr>
              <a:t>Ta’oht</a:t>
            </a:r>
            <a:r>
              <a:rPr lang="fr-CA" sz="3200" b="1" u="sng" dirty="0">
                <a:solidFill>
                  <a:srgbClr val="92D050"/>
                </a:solidFill>
              </a:rPr>
              <a:t> </a:t>
            </a:r>
            <a:r>
              <a:rPr lang="fr-CA" sz="3200" b="1" u="sng" dirty="0" err="1">
                <a:solidFill>
                  <a:srgbClr val="92D050"/>
                </a:solidFill>
              </a:rPr>
              <a:t>iwahsohkou’tenh</a:t>
            </a:r>
            <a:r>
              <a:rPr lang="fr-CA" sz="3200" b="1" u="sng" dirty="0">
                <a:solidFill>
                  <a:srgbClr val="92D050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5019122" y="4130902"/>
            <a:ext cx="6652574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O’yenhra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5259684" y="2384812"/>
            <a:ext cx="6171451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Yaronhia</a:t>
            </a:r>
            <a:r>
              <a:rPr lang="fr-CA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CA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Espace réservé du texte 6"/>
          <p:cNvSpPr txBox="1">
            <a:spLocks/>
          </p:cNvSpPr>
          <p:nvPr/>
        </p:nvSpPr>
        <p:spPr>
          <a:xfrm>
            <a:off x="5630772" y="3257857"/>
            <a:ext cx="5633094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Atiaren’ta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4" name="Rectangle à coins arrondis 13"/>
          <p:cNvSpPr/>
          <p:nvPr/>
        </p:nvSpPr>
        <p:spPr>
          <a:xfrm>
            <a:off x="1895708" y="2430966"/>
            <a:ext cx="2662135" cy="2545637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3627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 smtClean="0">
                <a:solidFill>
                  <a:schemeClr val="accent5"/>
                </a:solidFill>
              </a:rPr>
              <a:t>Second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chemeClr val="accent6"/>
                </a:solidFill>
              </a:rPr>
              <a:t>Ta’oht</a:t>
            </a:r>
            <a:r>
              <a:rPr lang="fr-CA" sz="3200" b="1" u="sng" dirty="0">
                <a:solidFill>
                  <a:schemeClr val="accent6"/>
                </a:solidFill>
              </a:rPr>
              <a:t> </a:t>
            </a:r>
            <a:r>
              <a:rPr lang="fr-CA" sz="3200" b="1" u="sng" dirty="0" err="1">
                <a:solidFill>
                  <a:schemeClr val="accent6"/>
                </a:solidFill>
              </a:rPr>
              <a:t>iwahsohkou’tenh</a:t>
            </a:r>
            <a:r>
              <a:rPr lang="fr-CA" sz="3200" b="1" u="sng" dirty="0">
                <a:solidFill>
                  <a:schemeClr val="accent6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435039" y="3092381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Ohenhtayet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976637" y="2298063"/>
            <a:ext cx="4368980" cy="45599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A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B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8260400" y="5034732"/>
            <a:ext cx="1210933" cy="11530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à coins arrondis 9"/>
          <p:cNvSpPr/>
          <p:nvPr/>
        </p:nvSpPr>
        <p:spPr>
          <a:xfrm>
            <a:off x="8260400" y="3439375"/>
            <a:ext cx="1166960" cy="117219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à coins arrondis 10"/>
          <p:cNvSpPr/>
          <p:nvPr/>
        </p:nvSpPr>
        <p:spPr>
          <a:xfrm>
            <a:off x="8211878" y="1839187"/>
            <a:ext cx="1215482" cy="117219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099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Second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chemeClr val="accent6"/>
                </a:solidFill>
              </a:rPr>
              <a:t>Ta’oht</a:t>
            </a:r>
            <a:r>
              <a:rPr lang="fr-CA" sz="3200" b="1" u="sng" dirty="0">
                <a:solidFill>
                  <a:schemeClr val="accent6"/>
                </a:solidFill>
              </a:rPr>
              <a:t> </a:t>
            </a:r>
            <a:r>
              <a:rPr lang="fr-CA" sz="3200" b="1" u="sng" dirty="0" err="1">
                <a:solidFill>
                  <a:schemeClr val="accent6"/>
                </a:solidFill>
              </a:rPr>
              <a:t>iwahsohkou’tenh</a:t>
            </a:r>
            <a:r>
              <a:rPr lang="fr-CA" sz="3200" b="1" u="sng" dirty="0">
                <a:solidFill>
                  <a:schemeClr val="accent6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435039" y="3092381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Yatsihenhstatsih</a:t>
            </a:r>
            <a:endParaRPr lang="fr-FR" sz="4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976637" y="2298063"/>
            <a:ext cx="4368980" cy="45599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A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B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8208683" y="3436959"/>
            <a:ext cx="1218677" cy="11721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à coins arrondis 14"/>
          <p:cNvSpPr/>
          <p:nvPr/>
        </p:nvSpPr>
        <p:spPr>
          <a:xfrm>
            <a:off x="8223029" y="1913238"/>
            <a:ext cx="1204331" cy="1179143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à coins arrondis 15"/>
          <p:cNvSpPr/>
          <p:nvPr/>
        </p:nvSpPr>
        <p:spPr>
          <a:xfrm>
            <a:off x="8223029" y="4953732"/>
            <a:ext cx="1204331" cy="1179143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651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3886472" y="1416204"/>
            <a:ext cx="6858002" cy="1828800"/>
          </a:xfrm>
        </p:spPr>
        <p:txBody>
          <a:bodyPr rtlCol="0"/>
          <a:lstStyle/>
          <a:p>
            <a:pPr rtl="0"/>
            <a:r>
              <a:rPr lang="fr-FR" b="1" dirty="0" err="1">
                <a:solidFill>
                  <a:schemeClr val="accent5"/>
                </a:solidFill>
              </a:rPr>
              <a:t>Entate</a:t>
            </a:r>
            <a:r>
              <a:rPr lang="fr-FR" b="1" dirty="0">
                <a:solidFill>
                  <a:schemeClr val="accent5"/>
                </a:solidFill>
              </a:rPr>
              <a:t>’ :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886472" y="2598233"/>
            <a:ext cx="6858002" cy="2249811"/>
          </a:xfrm>
        </p:spPr>
        <p:txBody>
          <a:bodyPr rtlCol="0">
            <a:noAutofit/>
          </a:bodyPr>
          <a:lstStyle/>
          <a:p>
            <a:pPr marL="342900" indent="-342900" rtl="0">
              <a:lnSpc>
                <a:spcPct val="150000"/>
              </a:lnSpc>
              <a:buFontTx/>
              <a:buChar char="-"/>
            </a:pP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Colour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vocabulary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presentation</a:t>
            </a:r>
            <a:endParaRPr lang="fr-FR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342900" indent="-342900" rtl="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2"/>
                </a:solidFill>
                <a:latin typeface="Book Antiqua" panose="02040602050305030304" pitchFamily="18" charset="0"/>
              </a:rPr>
              <a:t>E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VALUATION</a:t>
            </a:r>
            <a:endParaRPr lang="fr-FR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342900" indent="-342900" rtl="0">
              <a:lnSpc>
                <a:spcPct val="150000"/>
              </a:lnSpc>
              <a:buFontTx/>
              <a:buChar char="-"/>
            </a:pP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An i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ntroduction on </a:t>
            </a:r>
            <a:r>
              <a:rPr lang="fr-FR" dirty="0" err="1" smtClean="0">
                <a:solidFill>
                  <a:schemeClr val="tx2"/>
                </a:solidFill>
                <a:latin typeface="Book Antiqua" panose="02040602050305030304" pitchFamily="18" charset="0"/>
              </a:rPr>
              <a:t>incorporating</a:t>
            </a:r>
            <a:r>
              <a:rPr lang="fr-FR" dirty="0" smtClean="0">
                <a:solidFill>
                  <a:schemeClr val="tx2"/>
                </a:solidFill>
                <a:latin typeface="Book Antiqua" panose="02040602050305030304" pitchFamily="18" charset="0"/>
              </a:rPr>
              <a:t> the nominal</a:t>
            </a:r>
            <a:endParaRPr lang="fr-FR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Second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chemeClr val="accent6"/>
                </a:solidFill>
              </a:rPr>
              <a:t>Ta’oht</a:t>
            </a:r>
            <a:r>
              <a:rPr lang="fr-CA" sz="3200" b="1" u="sng" dirty="0">
                <a:solidFill>
                  <a:schemeClr val="accent6"/>
                </a:solidFill>
              </a:rPr>
              <a:t> </a:t>
            </a:r>
            <a:r>
              <a:rPr lang="fr-CA" sz="3200" b="1" u="sng" dirty="0" err="1">
                <a:solidFill>
                  <a:schemeClr val="accent6"/>
                </a:solidFill>
              </a:rPr>
              <a:t>iwahsohkou’tenh</a:t>
            </a:r>
            <a:r>
              <a:rPr lang="fr-CA" sz="3200" b="1" u="sng" dirty="0">
                <a:solidFill>
                  <a:schemeClr val="accent6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435039" y="3092381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Yaronhia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976637" y="2298063"/>
            <a:ext cx="4368980" cy="45599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A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B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6" name="Rectangle à coins arrondis 15"/>
          <p:cNvSpPr/>
          <p:nvPr/>
        </p:nvSpPr>
        <p:spPr>
          <a:xfrm>
            <a:off x="8223029" y="4953732"/>
            <a:ext cx="1204331" cy="1179143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à coins arrondis 10"/>
          <p:cNvSpPr/>
          <p:nvPr/>
        </p:nvSpPr>
        <p:spPr>
          <a:xfrm>
            <a:off x="8223029" y="3405836"/>
            <a:ext cx="1175374" cy="117219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à coins arrondis 13"/>
          <p:cNvSpPr/>
          <p:nvPr/>
        </p:nvSpPr>
        <p:spPr>
          <a:xfrm>
            <a:off x="8241714" y="1920186"/>
            <a:ext cx="1166960" cy="117219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2478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Second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chemeClr val="accent6"/>
                </a:solidFill>
              </a:rPr>
              <a:t>Ta’oht</a:t>
            </a:r>
            <a:r>
              <a:rPr lang="fr-CA" sz="3200" b="1" u="sng" dirty="0">
                <a:solidFill>
                  <a:schemeClr val="accent6"/>
                </a:solidFill>
              </a:rPr>
              <a:t> </a:t>
            </a:r>
            <a:r>
              <a:rPr lang="fr-CA" sz="3200" b="1" u="sng" dirty="0" err="1">
                <a:solidFill>
                  <a:schemeClr val="accent6"/>
                </a:solidFill>
              </a:rPr>
              <a:t>iwahsohkou’tenh</a:t>
            </a:r>
            <a:r>
              <a:rPr lang="fr-CA" sz="3200" b="1" u="sng" dirty="0">
                <a:solidFill>
                  <a:schemeClr val="accent6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435039" y="3092381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Oushata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976637" y="2298063"/>
            <a:ext cx="4368980" cy="45599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A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B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8108321" y="1765201"/>
            <a:ext cx="1218677" cy="11721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à coins arrondis 10"/>
          <p:cNvSpPr/>
          <p:nvPr/>
        </p:nvSpPr>
        <p:spPr>
          <a:xfrm>
            <a:off x="8108322" y="3414660"/>
            <a:ext cx="1218677" cy="117914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4" name="Rectangle à coins arrondis 13"/>
          <p:cNvSpPr/>
          <p:nvPr/>
        </p:nvSpPr>
        <p:spPr>
          <a:xfrm>
            <a:off x="8108321" y="5053390"/>
            <a:ext cx="1226633" cy="117914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1711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Second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chemeClr val="accent6"/>
                </a:solidFill>
              </a:rPr>
              <a:t>Ta’oht</a:t>
            </a:r>
            <a:r>
              <a:rPr lang="fr-CA" sz="3200" b="1" u="sng" dirty="0">
                <a:solidFill>
                  <a:schemeClr val="accent6"/>
                </a:solidFill>
              </a:rPr>
              <a:t> </a:t>
            </a:r>
            <a:r>
              <a:rPr lang="fr-CA" sz="3200" b="1" u="sng" dirty="0" err="1">
                <a:solidFill>
                  <a:schemeClr val="accent6"/>
                </a:solidFill>
              </a:rPr>
              <a:t>iwahsohkou’tenh</a:t>
            </a:r>
            <a:r>
              <a:rPr lang="fr-CA" sz="3200" b="1" u="sng" dirty="0">
                <a:solidFill>
                  <a:schemeClr val="accent6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435039" y="3092381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Atiaren’ta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976637" y="2298063"/>
            <a:ext cx="4368980" cy="45599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A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B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8052565" y="3596186"/>
            <a:ext cx="1226633" cy="117914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à coins arrondis 14"/>
          <p:cNvSpPr/>
          <p:nvPr/>
        </p:nvSpPr>
        <p:spPr>
          <a:xfrm>
            <a:off x="8052565" y="1920186"/>
            <a:ext cx="1215482" cy="117219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à coins arrondis 15"/>
          <p:cNvSpPr/>
          <p:nvPr/>
        </p:nvSpPr>
        <p:spPr>
          <a:xfrm>
            <a:off x="8103824" y="5227607"/>
            <a:ext cx="1175374" cy="117219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146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Second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chemeClr val="accent6"/>
                </a:solidFill>
              </a:rPr>
              <a:t>Ta’oht</a:t>
            </a:r>
            <a:r>
              <a:rPr lang="fr-CA" sz="3200" b="1" u="sng" dirty="0">
                <a:solidFill>
                  <a:schemeClr val="accent6"/>
                </a:solidFill>
              </a:rPr>
              <a:t> </a:t>
            </a:r>
            <a:r>
              <a:rPr lang="fr-CA" sz="3200" b="1" u="sng" dirty="0" err="1">
                <a:solidFill>
                  <a:schemeClr val="accent6"/>
                </a:solidFill>
              </a:rPr>
              <a:t>iwahsohkou’tenh</a:t>
            </a:r>
            <a:r>
              <a:rPr lang="fr-CA" sz="3200" b="1" u="sng" dirty="0">
                <a:solidFill>
                  <a:schemeClr val="accent6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435039" y="3092381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O’yenhra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976637" y="2298063"/>
            <a:ext cx="4368980" cy="45599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A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B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8163265" y="5048298"/>
            <a:ext cx="1218677" cy="11721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à coins arrondis 15"/>
          <p:cNvSpPr/>
          <p:nvPr/>
        </p:nvSpPr>
        <p:spPr>
          <a:xfrm>
            <a:off x="8156693" y="1913238"/>
            <a:ext cx="1204331" cy="1179143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à coins arrondis 10"/>
          <p:cNvSpPr/>
          <p:nvPr/>
        </p:nvSpPr>
        <p:spPr>
          <a:xfrm>
            <a:off x="8194064" y="3513893"/>
            <a:ext cx="1166960" cy="117219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588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Second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chemeClr val="accent6"/>
                </a:solidFill>
              </a:rPr>
              <a:t>Ta’oht</a:t>
            </a:r>
            <a:r>
              <a:rPr lang="fr-CA" sz="3200" b="1" u="sng" dirty="0">
                <a:solidFill>
                  <a:schemeClr val="accent6"/>
                </a:solidFill>
              </a:rPr>
              <a:t> </a:t>
            </a:r>
            <a:r>
              <a:rPr lang="fr-CA" sz="3200" b="1" u="sng" dirty="0" err="1">
                <a:solidFill>
                  <a:schemeClr val="accent6"/>
                </a:solidFill>
              </a:rPr>
              <a:t>iwahsohkou’tenh</a:t>
            </a:r>
            <a:r>
              <a:rPr lang="fr-CA" sz="3200" b="1" u="sng" dirty="0">
                <a:solidFill>
                  <a:schemeClr val="accent6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435039" y="3092381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Wenhta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976637" y="2298063"/>
            <a:ext cx="4368980" cy="45599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A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B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8083770" y="3498473"/>
            <a:ext cx="1215482" cy="117219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1" name="Rectangle à coins arrondis 10"/>
          <p:cNvSpPr/>
          <p:nvPr/>
        </p:nvSpPr>
        <p:spPr>
          <a:xfrm>
            <a:off x="8083770" y="5057867"/>
            <a:ext cx="1210933" cy="11530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à coins arrondis 11"/>
          <p:cNvSpPr/>
          <p:nvPr/>
        </p:nvSpPr>
        <p:spPr>
          <a:xfrm>
            <a:off x="8083770" y="1987372"/>
            <a:ext cx="1218677" cy="117914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1927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Second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chemeClr val="accent6"/>
                </a:solidFill>
              </a:rPr>
              <a:t>Ta’oht</a:t>
            </a:r>
            <a:r>
              <a:rPr lang="fr-CA" sz="3200" b="1" u="sng" dirty="0">
                <a:solidFill>
                  <a:schemeClr val="accent6"/>
                </a:solidFill>
              </a:rPr>
              <a:t> </a:t>
            </a:r>
            <a:r>
              <a:rPr lang="fr-CA" sz="3200" b="1" u="sng" dirty="0" err="1">
                <a:solidFill>
                  <a:schemeClr val="accent6"/>
                </a:solidFill>
              </a:rPr>
              <a:t>iwahsohkou’tenh</a:t>
            </a:r>
            <a:r>
              <a:rPr lang="fr-CA" sz="3200" b="1" u="sng" dirty="0">
                <a:solidFill>
                  <a:schemeClr val="accent6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435039" y="3092381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Öndinienhta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976637" y="2298063"/>
            <a:ext cx="4368980" cy="45599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A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B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8052565" y="3596186"/>
            <a:ext cx="1226633" cy="117914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à coins arrondis 14"/>
          <p:cNvSpPr/>
          <p:nvPr/>
        </p:nvSpPr>
        <p:spPr>
          <a:xfrm>
            <a:off x="8038086" y="5211948"/>
            <a:ext cx="1215482" cy="117219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à coins arrondis 15"/>
          <p:cNvSpPr/>
          <p:nvPr/>
        </p:nvSpPr>
        <p:spPr>
          <a:xfrm>
            <a:off x="8078194" y="1987372"/>
            <a:ext cx="1175374" cy="117219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38781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>
                <a:solidFill>
                  <a:schemeClr val="accent5"/>
                </a:solidFill>
              </a:rPr>
              <a:t>Second </a:t>
            </a:r>
            <a:r>
              <a:rPr lang="fr-FR" sz="5400" b="1" dirty="0" err="1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chemeClr val="accent6"/>
                </a:solidFill>
              </a:rPr>
              <a:t>Ta’oht</a:t>
            </a:r>
            <a:r>
              <a:rPr lang="fr-CA" sz="3200" b="1" u="sng" dirty="0">
                <a:solidFill>
                  <a:schemeClr val="accent6"/>
                </a:solidFill>
              </a:rPr>
              <a:t> </a:t>
            </a:r>
            <a:r>
              <a:rPr lang="fr-CA" sz="3200" b="1" u="sng" dirty="0" err="1">
                <a:solidFill>
                  <a:schemeClr val="accent6"/>
                </a:solidFill>
              </a:rPr>
              <a:t>iwahsohkou’tenh</a:t>
            </a:r>
            <a:r>
              <a:rPr lang="fr-CA" sz="3200" b="1" u="sng" dirty="0">
                <a:solidFill>
                  <a:schemeClr val="accent6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435039" y="3092381"/>
            <a:ext cx="5267795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Enrou’ta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976637" y="2298063"/>
            <a:ext cx="4368980" cy="45599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A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B</a:t>
            </a: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rgbClr val="C00000"/>
                </a:solidFill>
              </a:rPr>
              <a:t>C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8211878" y="3392906"/>
            <a:ext cx="1210933" cy="1153058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0" name="Rectangle à coins arrondis 9"/>
          <p:cNvSpPr/>
          <p:nvPr/>
        </p:nvSpPr>
        <p:spPr>
          <a:xfrm>
            <a:off x="8211878" y="5048298"/>
            <a:ext cx="1166960" cy="117219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à coins arrondis 11"/>
          <p:cNvSpPr/>
          <p:nvPr/>
        </p:nvSpPr>
        <p:spPr>
          <a:xfrm>
            <a:off x="8211878" y="1789120"/>
            <a:ext cx="1218677" cy="11721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3902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39947" y="304800"/>
            <a:ext cx="11240219" cy="1219200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fr-FR" sz="5400" b="1" dirty="0" err="1" smtClean="0">
                <a:solidFill>
                  <a:schemeClr val="accent5"/>
                </a:solidFill>
              </a:rPr>
              <a:t>Expressing</a:t>
            </a:r>
            <a:r>
              <a:rPr lang="fr-FR" sz="5400" b="1" dirty="0" smtClean="0">
                <a:solidFill>
                  <a:schemeClr val="accent5"/>
                </a:solidFill>
              </a:rPr>
              <a:t> the </a:t>
            </a:r>
            <a:r>
              <a:rPr lang="fr-FR" sz="5400" b="1" dirty="0" err="1" smtClean="0">
                <a:solidFill>
                  <a:schemeClr val="accent5"/>
                </a:solidFill>
              </a:rPr>
              <a:t>colour</a:t>
            </a:r>
            <a:r>
              <a:rPr lang="fr-FR" sz="5400" b="1" dirty="0" smtClean="0">
                <a:solidFill>
                  <a:schemeClr val="accent5"/>
                </a:solidFill>
              </a:rPr>
              <a:t> of an </a:t>
            </a:r>
            <a:r>
              <a:rPr lang="fr-FR" sz="5400" b="1" dirty="0" err="1" smtClean="0">
                <a:solidFill>
                  <a:schemeClr val="accent5"/>
                </a:solidFill>
              </a:rPr>
              <a:t>object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065214" y="1892900"/>
            <a:ext cx="10058400" cy="4229100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fr-CA" sz="3600" dirty="0" smtClean="0">
                <a:latin typeface="Book Antiqua" panose="02040602050305030304" pitchFamily="18" charset="0"/>
              </a:rPr>
              <a:t>In</a:t>
            </a:r>
            <a:r>
              <a:rPr lang="fr-CA" sz="3600" dirty="0" smtClean="0">
                <a:latin typeface="Book Antiqua" panose="02040602050305030304" pitchFamily="18" charset="0"/>
              </a:rPr>
              <a:t> </a:t>
            </a:r>
            <a:r>
              <a:rPr lang="fr-CA" sz="3600" dirty="0" err="1">
                <a:latin typeface="Book Antiqua" panose="02040602050305030304" pitchFamily="18" charset="0"/>
              </a:rPr>
              <a:t>W</a:t>
            </a:r>
            <a:r>
              <a:rPr lang="fr-CA" sz="3600" dirty="0" err="1" smtClean="0">
                <a:latin typeface="Book Antiqua" panose="02040602050305030304" pitchFamily="18" charset="0"/>
              </a:rPr>
              <a:t>endat</a:t>
            </a:r>
            <a:r>
              <a:rPr lang="fr-CA" sz="3600" dirty="0">
                <a:latin typeface="Book Antiqua" panose="02040602050305030304" pitchFamily="18" charset="0"/>
              </a:rPr>
              <a:t>, </a:t>
            </a:r>
            <a:r>
              <a:rPr lang="fr-CA" sz="3600" dirty="0" err="1" smtClean="0">
                <a:latin typeface="Book Antiqua" panose="02040602050305030304" pitchFamily="18" charset="0"/>
              </a:rPr>
              <a:t>we</a:t>
            </a:r>
            <a:r>
              <a:rPr lang="fr-CA" sz="3600" dirty="0" smtClean="0">
                <a:latin typeface="Book Antiqua" panose="02040602050305030304" pitchFamily="18" charset="0"/>
              </a:rPr>
              <a:t> </a:t>
            </a:r>
            <a:r>
              <a:rPr lang="fr-CA" sz="3600" dirty="0" err="1" smtClean="0">
                <a:latin typeface="Book Antiqua" panose="02040602050305030304" pitchFamily="18" charset="0"/>
              </a:rPr>
              <a:t>say</a:t>
            </a:r>
            <a:r>
              <a:rPr lang="fr-CA" sz="3600" dirty="0" smtClean="0">
                <a:latin typeface="Book Antiqua" panose="02040602050305030304" pitchFamily="18" charset="0"/>
              </a:rPr>
              <a:t> </a:t>
            </a:r>
            <a:r>
              <a:rPr lang="fr-CA" sz="3600" b="1" dirty="0" err="1">
                <a:latin typeface="Book Antiqua" panose="02040602050305030304" pitchFamily="18" charset="0"/>
              </a:rPr>
              <a:t>yända’tsa</a:t>
            </a:r>
            <a:r>
              <a:rPr lang="fr-CA" sz="3600" b="1" dirty="0">
                <a:latin typeface="Book Antiqua" panose="02040602050305030304" pitchFamily="18" charset="0"/>
              </a:rPr>
              <a:t>’ </a:t>
            </a:r>
            <a:r>
              <a:rPr lang="fr-CA" sz="3600" dirty="0" smtClean="0">
                <a:latin typeface="Book Antiqua" panose="02040602050305030304" pitchFamily="18" charset="0"/>
              </a:rPr>
              <a:t>for </a:t>
            </a:r>
            <a:r>
              <a:rPr lang="fr-CA" sz="3600" dirty="0" smtClean="0">
                <a:latin typeface="Book Antiqua" panose="02040602050305030304" pitchFamily="18" charset="0"/>
              </a:rPr>
              <a:t>« boiler ». </a:t>
            </a:r>
            <a:endParaRPr lang="fr-CA" sz="3600" dirty="0">
              <a:latin typeface="Book Antiqua" panose="0204060205030503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3600" dirty="0">
                <a:latin typeface="Book Antiqua" panose="02040602050305030304" pitchFamily="18" charset="0"/>
              </a:rPr>
              <a:t>To describe the </a:t>
            </a:r>
            <a:r>
              <a:rPr lang="en-US" sz="3600" dirty="0" err="1">
                <a:latin typeface="Book Antiqua" panose="02040602050305030304" pitchFamily="18" charset="0"/>
              </a:rPr>
              <a:t>colour</a:t>
            </a:r>
            <a:r>
              <a:rPr lang="en-US" sz="3600" dirty="0">
                <a:latin typeface="Book Antiqua" panose="02040602050305030304" pitchFamily="18" charset="0"/>
              </a:rPr>
              <a:t> of the boiler, we need to add the nominal root </a:t>
            </a:r>
            <a:r>
              <a:rPr lang="en-US" sz="3600" dirty="0" smtClean="0">
                <a:latin typeface="Book Antiqua" panose="02040602050305030304" pitchFamily="18" charset="0"/>
              </a:rPr>
              <a:t>-</a:t>
            </a:r>
            <a:r>
              <a:rPr lang="en-US" sz="3600" dirty="0" err="1">
                <a:latin typeface="Book Antiqua" panose="02040602050305030304" pitchFamily="18" charset="0"/>
              </a:rPr>
              <a:t>nda’ts</a:t>
            </a:r>
            <a:r>
              <a:rPr lang="en-US" sz="3600" dirty="0">
                <a:latin typeface="Book Antiqua" panose="02040602050305030304" pitchFamily="18" charset="0"/>
              </a:rPr>
              <a:t>- </a:t>
            </a:r>
            <a:r>
              <a:rPr lang="en-US" sz="3600" dirty="0" smtClean="0">
                <a:latin typeface="Book Antiqua" panose="02040602050305030304" pitchFamily="18" charset="0"/>
              </a:rPr>
              <a:t>for « </a:t>
            </a:r>
            <a:r>
              <a:rPr lang="en-US" sz="3600" dirty="0">
                <a:latin typeface="Book Antiqua" panose="02040602050305030304" pitchFamily="18" charset="0"/>
              </a:rPr>
              <a:t>boiler » in the verb -</a:t>
            </a:r>
            <a:r>
              <a:rPr lang="en-US" sz="3600" dirty="0" err="1">
                <a:latin typeface="Book Antiqua" panose="02040602050305030304" pitchFamily="18" charset="0"/>
              </a:rPr>
              <a:t>ou’ten</a:t>
            </a:r>
            <a:r>
              <a:rPr lang="en-US" sz="3600" dirty="0">
                <a:latin typeface="Book Antiqua" panose="02040602050305030304" pitchFamily="18" charset="0"/>
              </a:rPr>
              <a:t>- « to be a certain way ». </a:t>
            </a:r>
          </a:p>
          <a:p>
            <a:pPr rtl="0">
              <a:lnSpc>
                <a:spcPct val="150000"/>
              </a:lnSpc>
            </a:pPr>
            <a:endParaRPr lang="fr-FR" sz="36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4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65018" y="304800"/>
            <a:ext cx="10922924" cy="12192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sz="5400" b="1" dirty="0" err="1">
                <a:solidFill>
                  <a:schemeClr val="accent5"/>
                </a:solidFill>
              </a:rPr>
              <a:t>Expressing</a:t>
            </a:r>
            <a:r>
              <a:rPr lang="fr-FR" sz="5400" b="1" dirty="0">
                <a:solidFill>
                  <a:schemeClr val="accent5"/>
                </a:solidFill>
              </a:rPr>
              <a:t> the </a:t>
            </a:r>
            <a:r>
              <a:rPr lang="fr-FR" sz="5400" b="1" dirty="0" err="1">
                <a:solidFill>
                  <a:schemeClr val="accent5"/>
                </a:solidFill>
              </a:rPr>
              <a:t>colour</a:t>
            </a:r>
            <a:r>
              <a:rPr lang="fr-FR" sz="5400" b="1" dirty="0">
                <a:solidFill>
                  <a:schemeClr val="accent5"/>
                </a:solidFill>
              </a:rPr>
              <a:t> of an </a:t>
            </a:r>
            <a:r>
              <a:rPr lang="fr-FR" sz="5400" b="1" dirty="0" err="1">
                <a:solidFill>
                  <a:schemeClr val="accent5"/>
                </a:solidFill>
              </a:rPr>
              <a:t>object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1065214" y="2773846"/>
            <a:ext cx="10058400" cy="1407861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fr-CA" sz="3600" b="1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What</a:t>
            </a:r>
            <a:r>
              <a:rPr lang="fr-CA" sz="3600" b="1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if </a:t>
            </a:r>
            <a:r>
              <a:rPr lang="fr-CA" sz="3600" b="1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my</a:t>
            </a:r>
            <a:r>
              <a:rPr lang="fr-CA" sz="3600" b="1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boiler </a:t>
            </a:r>
            <a:r>
              <a:rPr lang="fr-CA" sz="3600" b="1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is</a:t>
            </a:r>
            <a:r>
              <a:rPr lang="fr-CA" sz="3600" b="1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 </a:t>
            </a:r>
            <a:r>
              <a:rPr lang="fr-CA" sz="3600" b="1" dirty="0" err="1" smtClean="0">
                <a:solidFill>
                  <a:schemeClr val="tx2"/>
                </a:solidFill>
                <a:latin typeface="Bahnschrift" panose="020B0502040204020203" pitchFamily="34" charset="0"/>
              </a:rPr>
              <a:t>blue</a:t>
            </a:r>
            <a:r>
              <a:rPr lang="fr-CA" sz="3600" b="1" dirty="0" smtClean="0">
                <a:solidFill>
                  <a:schemeClr val="tx2"/>
                </a:solidFill>
                <a:latin typeface="Bahnschrift" panose="020B0502040204020203" pitchFamily="34" charset="0"/>
              </a:rPr>
              <a:t>?</a:t>
            </a:r>
            <a:endParaRPr lang="fr-CA" sz="3600" b="1" dirty="0">
              <a:solidFill>
                <a:schemeClr val="tx2"/>
              </a:solidFill>
              <a:latin typeface="Bahnschrift" panose="020B0502040204020203" pitchFamily="34" charset="0"/>
            </a:endParaRPr>
          </a:p>
          <a:p>
            <a:pPr rtl="0">
              <a:lnSpc>
                <a:spcPct val="150000"/>
              </a:lnSpc>
            </a:pPr>
            <a:endParaRPr lang="fr-FR" sz="36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129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>
          <a:xfrm>
            <a:off x="1165573" y="136758"/>
            <a:ext cx="10058402" cy="1216152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b="1" dirty="0" err="1"/>
              <a:t>Ta’oht</a:t>
            </a:r>
            <a:r>
              <a:rPr lang="fr-FR" sz="4800" b="1" dirty="0"/>
              <a:t> </a:t>
            </a:r>
            <a:r>
              <a:rPr lang="fr-FR" sz="4800" b="1" dirty="0" err="1"/>
              <a:t>iwahsohkou’tenh</a:t>
            </a:r>
            <a:r>
              <a:rPr lang="fr-FR" sz="4800" b="1" dirty="0"/>
              <a:t> ?</a:t>
            </a:r>
          </a:p>
        </p:txBody>
      </p:sp>
      <p:sp>
        <p:nvSpPr>
          <p:cNvPr id="7" name="Espace réservé du texte 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40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Yaronhia</a:t>
            </a:r>
            <a:r>
              <a:rPr lang="fr-FR" sz="4000" b="1" dirty="0">
                <a:solidFill>
                  <a:srgbClr val="0070C0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>
          <a:xfrm>
            <a:off x="6603389" y="4935990"/>
            <a:ext cx="4368980" cy="1007610"/>
          </a:xfrm>
        </p:spPr>
        <p:txBody>
          <a:bodyPr rtlCol="0"/>
          <a:lstStyle/>
          <a:p>
            <a:pPr algn="ctr"/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Yända’tsa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</a:t>
            </a:r>
          </a:p>
          <a:p>
            <a:pPr rtl="0"/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>
            <a:fillRect/>
          </a:stretch>
        </p:blipFill>
        <p:spPr/>
      </p:pic>
      <p:pic>
        <p:nvPicPr>
          <p:cNvPr id="3" name="Espace réservé pour une image  2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b="173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67151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>
          <a:xfrm>
            <a:off x="1165573" y="136758"/>
            <a:ext cx="10058402" cy="1216152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b="1" dirty="0" err="1"/>
              <a:t>Ta’oht</a:t>
            </a:r>
            <a:r>
              <a:rPr lang="fr-FR" sz="4800" b="1" dirty="0"/>
              <a:t> </a:t>
            </a:r>
            <a:r>
              <a:rPr lang="fr-FR" sz="4800" b="1" dirty="0" err="1"/>
              <a:t>iwahsohkou’tenh</a:t>
            </a:r>
            <a:r>
              <a:rPr lang="fr-FR" sz="4800" b="1" dirty="0"/>
              <a:t> ?</a:t>
            </a:r>
          </a:p>
        </p:txBody>
      </p:sp>
      <p:pic>
        <p:nvPicPr>
          <p:cNvPr id="2" name="Espace réservé pour une image  1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3" b="1783"/>
          <a:stretch>
            <a:fillRect/>
          </a:stretch>
        </p:blipFill>
        <p:spPr/>
      </p:pic>
      <p:sp>
        <p:nvSpPr>
          <p:cNvPr id="7" name="Espace réservé du texte 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4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Wenhta</a:t>
            </a:r>
            <a:r>
              <a:rPr lang="fr-FR" sz="4000" b="1" dirty="0">
                <a:solidFill>
                  <a:srgbClr val="FF0000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rgbClr val="FF0000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rgbClr val="FF0000"/>
              </a:solidFill>
              <a:latin typeface="Book Antiqua" panose="02040602050305030304" pitchFamily="18" charset="0"/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r="11744"/>
          <a:stretch>
            <a:fillRect/>
          </a:stretch>
        </p:blipFill>
        <p:spPr/>
      </p:pic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algn="ctr"/>
            <a:r>
              <a:rPr lang="fr-FR" sz="4000" b="1" dirty="0" err="1">
                <a:latin typeface="Book Antiqua" panose="02040602050305030304" pitchFamily="18" charset="0"/>
              </a:rPr>
              <a:t>Oushata</a:t>
            </a:r>
            <a:r>
              <a:rPr lang="fr-FR" sz="4000" b="1" dirty="0"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latin typeface="Book Antiqua" panose="02040602050305030304" pitchFamily="18" charset="0"/>
              </a:rPr>
              <a:t>ïohtih</a:t>
            </a:r>
            <a:endParaRPr lang="fr-FR" sz="4000" b="1" dirty="0">
              <a:latin typeface="Book Antiqua" panose="02040602050305030304" pitchFamily="18" charset="0"/>
            </a:endParaRPr>
          </a:p>
          <a:p>
            <a:pPr rt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615143" y="304800"/>
            <a:ext cx="10989424" cy="12192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sz="5400" b="1" dirty="0" err="1">
                <a:solidFill>
                  <a:schemeClr val="accent5"/>
                </a:solidFill>
              </a:rPr>
              <a:t>Expressing</a:t>
            </a:r>
            <a:r>
              <a:rPr lang="fr-FR" sz="5400" b="1" dirty="0">
                <a:solidFill>
                  <a:schemeClr val="accent5"/>
                </a:solidFill>
              </a:rPr>
              <a:t> the </a:t>
            </a:r>
            <a:r>
              <a:rPr lang="fr-FR" sz="5400" b="1" dirty="0" err="1">
                <a:solidFill>
                  <a:schemeClr val="accent5"/>
                </a:solidFill>
              </a:rPr>
              <a:t>colour</a:t>
            </a:r>
            <a:r>
              <a:rPr lang="fr-FR" sz="5400" b="1" dirty="0">
                <a:solidFill>
                  <a:schemeClr val="accent5"/>
                </a:solidFill>
              </a:rPr>
              <a:t> of an </a:t>
            </a:r>
            <a:r>
              <a:rPr lang="fr-FR" sz="5400" b="1" dirty="0" err="1">
                <a:solidFill>
                  <a:schemeClr val="accent5"/>
                </a:solidFill>
              </a:rPr>
              <a:t>object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0" y="2599588"/>
            <a:ext cx="12165980" cy="1407861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</a:pPr>
            <a:r>
              <a:rPr lang="fr-CA" sz="3600" dirty="0"/>
              <a:t> </a:t>
            </a:r>
          </a:p>
          <a:p>
            <a:pPr marL="0" indent="0" algn="ctr">
              <a:buNone/>
            </a:pPr>
            <a:r>
              <a:rPr lang="fr-CA" sz="11200" b="1" dirty="0">
                <a:solidFill>
                  <a:schemeClr val="tx2"/>
                </a:solidFill>
              </a:rPr>
              <a:t>[</a:t>
            </a:r>
            <a:r>
              <a:rPr lang="fr-CA" sz="11200" b="1" dirty="0" err="1" smtClean="0">
                <a:solidFill>
                  <a:schemeClr val="tx2"/>
                </a:solidFill>
              </a:rPr>
              <a:t>colour</a:t>
            </a:r>
            <a:r>
              <a:rPr lang="fr-CA" sz="11200" b="1" dirty="0">
                <a:solidFill>
                  <a:schemeClr val="tx2"/>
                </a:solidFill>
              </a:rPr>
              <a:t>]     i - </a:t>
            </a:r>
            <a:r>
              <a:rPr lang="fr-CA" sz="11200" b="1" dirty="0" err="1">
                <a:solidFill>
                  <a:schemeClr val="tx2"/>
                </a:solidFill>
              </a:rPr>
              <a:t>ya</a:t>
            </a:r>
            <a:r>
              <a:rPr lang="fr-CA" sz="11200" b="1" dirty="0">
                <a:solidFill>
                  <a:schemeClr val="tx2"/>
                </a:solidFill>
              </a:rPr>
              <a:t> - </a:t>
            </a:r>
            <a:r>
              <a:rPr lang="fr-CA" sz="11200" b="1" dirty="0" smtClean="0">
                <a:solidFill>
                  <a:schemeClr val="tx2"/>
                </a:solidFill>
              </a:rPr>
              <a:t>[nominal </a:t>
            </a:r>
            <a:r>
              <a:rPr lang="fr-CA" sz="11200" b="1" dirty="0" err="1" smtClean="0">
                <a:solidFill>
                  <a:schemeClr val="tx2"/>
                </a:solidFill>
              </a:rPr>
              <a:t>root</a:t>
            </a:r>
            <a:r>
              <a:rPr lang="fr-CA" sz="11200" b="1" dirty="0" smtClean="0">
                <a:solidFill>
                  <a:schemeClr val="tx2"/>
                </a:solidFill>
              </a:rPr>
              <a:t> of the </a:t>
            </a:r>
            <a:r>
              <a:rPr lang="fr-CA" sz="11200" b="1" dirty="0" err="1" smtClean="0">
                <a:solidFill>
                  <a:schemeClr val="tx2"/>
                </a:solidFill>
              </a:rPr>
              <a:t>object</a:t>
            </a:r>
            <a:r>
              <a:rPr lang="fr-CA" sz="11200" b="1" dirty="0">
                <a:solidFill>
                  <a:schemeClr val="tx2"/>
                </a:solidFill>
              </a:rPr>
              <a:t>] -</a:t>
            </a:r>
            <a:r>
              <a:rPr lang="fr-CA" sz="11200" b="1" dirty="0" err="1">
                <a:solidFill>
                  <a:schemeClr val="tx2"/>
                </a:solidFill>
              </a:rPr>
              <a:t>ou’ten</a:t>
            </a:r>
            <a:r>
              <a:rPr lang="fr-CA" sz="11200" b="1" dirty="0">
                <a:solidFill>
                  <a:schemeClr val="tx2"/>
                </a:solidFill>
              </a:rPr>
              <a:t> - h</a:t>
            </a:r>
            <a:endParaRPr lang="fr-CA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sz="3600" dirty="0"/>
              <a:t>                                                                         </a:t>
            </a:r>
            <a:r>
              <a:rPr lang="fr-CA" sz="3600" dirty="0" err="1" smtClean="0"/>
              <a:t>this</a:t>
            </a:r>
            <a:r>
              <a:rPr lang="fr-CA" sz="3600" dirty="0" smtClean="0"/>
              <a:t>                                                                                                                                       </a:t>
            </a:r>
            <a:r>
              <a:rPr lang="fr-CA" sz="3600" dirty="0" err="1" smtClean="0"/>
              <a:t>is</a:t>
            </a:r>
            <a:r>
              <a:rPr lang="fr-CA" sz="3600" dirty="0" smtClean="0"/>
              <a:t> </a:t>
            </a:r>
            <a:r>
              <a:rPr lang="fr-CA" sz="3600" dirty="0" err="1" smtClean="0"/>
              <a:t>this</a:t>
            </a:r>
            <a:r>
              <a:rPr lang="fr-CA" sz="3600" dirty="0" smtClean="0"/>
              <a:t> type</a:t>
            </a:r>
            <a:endParaRPr lang="fr-FR" sz="36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7916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88189" y="304800"/>
            <a:ext cx="11335109" cy="12192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sz="5400" b="1" dirty="0" err="1">
                <a:solidFill>
                  <a:schemeClr val="accent5"/>
                </a:solidFill>
              </a:rPr>
              <a:t>Expressing</a:t>
            </a:r>
            <a:r>
              <a:rPr lang="fr-FR" sz="5400" b="1" dirty="0">
                <a:solidFill>
                  <a:schemeClr val="accent5"/>
                </a:solidFill>
              </a:rPr>
              <a:t> the </a:t>
            </a:r>
            <a:r>
              <a:rPr lang="fr-FR" sz="5400" b="1" dirty="0" err="1">
                <a:solidFill>
                  <a:schemeClr val="accent5"/>
                </a:solidFill>
              </a:rPr>
              <a:t>colour</a:t>
            </a:r>
            <a:r>
              <a:rPr lang="fr-FR" sz="5400" b="1" dirty="0">
                <a:solidFill>
                  <a:schemeClr val="accent5"/>
                </a:solidFill>
              </a:rPr>
              <a:t> of an </a:t>
            </a:r>
            <a:r>
              <a:rPr lang="fr-FR" sz="5400" b="1" dirty="0" err="1">
                <a:solidFill>
                  <a:schemeClr val="accent5"/>
                </a:solidFill>
              </a:rPr>
              <a:t>object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-144966" y="1776672"/>
            <a:ext cx="12165980" cy="1407861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fr-CA" sz="800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marL="0" indent="0" algn="ctr">
              <a:buNone/>
            </a:pPr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fr-CA" b="1" dirty="0" err="1" smtClean="0">
                <a:solidFill>
                  <a:schemeClr val="accent4">
                    <a:lumMod val="75000"/>
                  </a:schemeClr>
                </a:solidFill>
              </a:rPr>
              <a:t>colour</a:t>
            </a:r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]     i - </a:t>
            </a:r>
            <a:r>
              <a:rPr lang="fr-CA" b="1" dirty="0" err="1">
                <a:solidFill>
                  <a:schemeClr val="accent4">
                    <a:lumMod val="75000"/>
                  </a:schemeClr>
                </a:solidFill>
              </a:rPr>
              <a:t>ya</a:t>
            </a:r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 - [racine nominale de l’objet] -</a:t>
            </a:r>
            <a:r>
              <a:rPr lang="fr-CA" b="1" dirty="0" err="1">
                <a:solidFill>
                  <a:schemeClr val="accent4">
                    <a:lumMod val="75000"/>
                  </a:schemeClr>
                </a:solidFill>
              </a:rPr>
              <a:t>ou’ten</a:t>
            </a:r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 - h</a:t>
            </a:r>
            <a:endParaRPr lang="fr-CA" sz="8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CA" sz="800" dirty="0"/>
              <a:t>				   </a:t>
            </a:r>
            <a:r>
              <a:rPr lang="fr-CA" sz="800" dirty="0" err="1" smtClean="0"/>
              <a:t>this</a:t>
            </a:r>
            <a:r>
              <a:rPr lang="fr-CA" sz="800" dirty="0"/>
              <a:t>						</a:t>
            </a:r>
            <a:r>
              <a:rPr lang="fr-CA" sz="800" dirty="0" smtClean="0"/>
              <a:t>  </a:t>
            </a:r>
            <a:r>
              <a:rPr lang="fr-CA" sz="800" dirty="0" err="1" smtClean="0"/>
              <a:t>is</a:t>
            </a:r>
            <a:r>
              <a:rPr lang="fr-CA" sz="800" dirty="0" smtClean="0"/>
              <a:t> </a:t>
            </a:r>
            <a:r>
              <a:rPr lang="fr-CA" sz="800" dirty="0" err="1" smtClean="0"/>
              <a:t>this</a:t>
            </a:r>
            <a:r>
              <a:rPr lang="fr-CA" sz="800" dirty="0" smtClean="0"/>
              <a:t> </a:t>
            </a:r>
            <a:r>
              <a:rPr lang="fr-CA" sz="800" dirty="0"/>
              <a:t>type</a:t>
            </a:r>
            <a:endParaRPr lang="fr-FR" sz="800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331" y="3184533"/>
            <a:ext cx="117533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fr-CA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boiler </a:t>
            </a:r>
            <a:r>
              <a:rPr lang="fr-CA" sz="28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CA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8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r>
              <a:rPr lang="fr-CA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yaronhia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ïohtih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 i-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yä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-[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nda’ts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]-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ou’ten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</a:t>
            </a:r>
            <a:endParaRPr lang="fr-CA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50000"/>
              </a:lnSpc>
              <a:spcAft>
                <a:spcPts val="0"/>
              </a:spcAft>
            </a:pPr>
            <a:r>
              <a:rPr lang="fr-CA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boiler </a:t>
            </a:r>
            <a:r>
              <a:rPr lang="fr-CA" sz="28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</a:t>
            </a:r>
            <a:r>
              <a:rPr lang="fr-CA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800" b="1" dirty="0" err="1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blue</a:t>
            </a:r>
            <a:r>
              <a:rPr lang="fr-CA" sz="2800" b="1" dirty="0" smtClean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yaronhia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ïohtih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iyända’tsou’tenh</a:t>
            </a:r>
            <a:endParaRPr lang="fr-C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91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>
          <a:xfrm>
            <a:off x="1165573" y="136758"/>
            <a:ext cx="10058402" cy="1216152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b="1" dirty="0" err="1"/>
              <a:t>Ta’oht</a:t>
            </a:r>
            <a:r>
              <a:rPr lang="fr-FR" sz="4800" b="1" dirty="0"/>
              <a:t> </a:t>
            </a:r>
            <a:r>
              <a:rPr lang="fr-FR" sz="4800" b="1" dirty="0" err="1"/>
              <a:t>iwahsohkou’tenh</a:t>
            </a:r>
            <a:r>
              <a:rPr lang="fr-FR" sz="4800" b="1" dirty="0"/>
              <a:t> ?</a:t>
            </a:r>
          </a:p>
        </p:txBody>
      </p:sp>
      <p:sp>
        <p:nvSpPr>
          <p:cNvPr id="7" name="Espace réservé du texte 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/>
          </a:bodyPr>
          <a:lstStyle/>
          <a:p>
            <a:pPr algn="ctr" rtl="0"/>
            <a:r>
              <a:rPr lang="fr-FR" sz="40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Ohenhtayet</a:t>
            </a:r>
            <a:r>
              <a:rPr lang="fr-FR" sz="4000" b="1" dirty="0">
                <a:solidFill>
                  <a:srgbClr val="7030A0"/>
                </a:solidFill>
                <a:latin typeface="Book Antiqua" panose="02040602050305030304" pitchFamily="18" charset="0"/>
              </a:rPr>
              <a:t> </a:t>
            </a:r>
            <a:r>
              <a:rPr lang="fr-FR" sz="4000" b="1" dirty="0" err="1">
                <a:solidFill>
                  <a:srgbClr val="7030A0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rgbClr val="7030A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>
          <a:xfrm>
            <a:off x="6603389" y="4935990"/>
            <a:ext cx="4368980" cy="1007610"/>
          </a:xfrm>
        </p:spPr>
        <p:txBody>
          <a:bodyPr rtlCol="0"/>
          <a:lstStyle/>
          <a:p>
            <a:pPr algn="ctr"/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Yända’tsa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</a:t>
            </a:r>
          </a:p>
          <a:p>
            <a:pPr rtl="0"/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b="17326"/>
          <a:stretch>
            <a:fillRect/>
          </a:stretch>
        </p:blipFill>
        <p:spPr/>
      </p:pic>
      <p:pic>
        <p:nvPicPr>
          <p:cNvPr id="4" name="Espace réservé pour une image  3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r="70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471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14069" y="304800"/>
            <a:ext cx="11360988" cy="12192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sz="5400" b="1" dirty="0" err="1">
                <a:solidFill>
                  <a:schemeClr val="accent5"/>
                </a:solidFill>
              </a:rPr>
              <a:t>Expressing</a:t>
            </a:r>
            <a:r>
              <a:rPr lang="fr-FR" sz="5400" b="1" dirty="0">
                <a:solidFill>
                  <a:schemeClr val="accent5"/>
                </a:solidFill>
              </a:rPr>
              <a:t> the </a:t>
            </a:r>
            <a:r>
              <a:rPr lang="fr-FR" sz="5400" b="1" dirty="0" err="1">
                <a:solidFill>
                  <a:schemeClr val="accent5"/>
                </a:solidFill>
              </a:rPr>
              <a:t>colour</a:t>
            </a:r>
            <a:r>
              <a:rPr lang="fr-FR" sz="5400" b="1" dirty="0">
                <a:solidFill>
                  <a:schemeClr val="accent5"/>
                </a:solidFill>
              </a:rPr>
              <a:t> of an </a:t>
            </a:r>
            <a:r>
              <a:rPr lang="fr-FR" sz="5400" b="1" dirty="0" err="1">
                <a:solidFill>
                  <a:schemeClr val="accent5"/>
                </a:solidFill>
              </a:rPr>
              <a:t>object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0" y="2599588"/>
            <a:ext cx="12165980" cy="1407861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</a:pPr>
            <a:r>
              <a:rPr lang="fr-CA" sz="3600" dirty="0"/>
              <a:t> </a:t>
            </a:r>
          </a:p>
          <a:p>
            <a:pPr marL="0" indent="0" algn="ctr">
              <a:buNone/>
            </a:pPr>
            <a:r>
              <a:rPr lang="fr-CA" sz="11200" b="1" dirty="0">
                <a:solidFill>
                  <a:schemeClr val="tx2"/>
                </a:solidFill>
              </a:rPr>
              <a:t>[</a:t>
            </a:r>
            <a:r>
              <a:rPr lang="fr-CA" sz="11200" b="1" dirty="0" err="1" smtClean="0">
                <a:solidFill>
                  <a:schemeClr val="tx2"/>
                </a:solidFill>
              </a:rPr>
              <a:t>colour</a:t>
            </a:r>
            <a:r>
              <a:rPr lang="fr-CA" sz="11200" b="1" dirty="0">
                <a:solidFill>
                  <a:schemeClr val="tx2"/>
                </a:solidFill>
              </a:rPr>
              <a:t>]     i - </a:t>
            </a:r>
            <a:r>
              <a:rPr lang="fr-CA" sz="11200" b="1" dirty="0" err="1">
                <a:solidFill>
                  <a:schemeClr val="tx2"/>
                </a:solidFill>
              </a:rPr>
              <a:t>ya</a:t>
            </a:r>
            <a:r>
              <a:rPr lang="fr-CA" sz="11200" b="1" dirty="0">
                <a:solidFill>
                  <a:schemeClr val="tx2"/>
                </a:solidFill>
              </a:rPr>
              <a:t> - [racine nominale de l’objet] -</a:t>
            </a:r>
            <a:r>
              <a:rPr lang="fr-CA" sz="11200" b="1" dirty="0" err="1">
                <a:solidFill>
                  <a:schemeClr val="tx2"/>
                </a:solidFill>
              </a:rPr>
              <a:t>ou’ten</a:t>
            </a:r>
            <a:r>
              <a:rPr lang="fr-CA" sz="11200" b="1" dirty="0">
                <a:solidFill>
                  <a:schemeClr val="tx2"/>
                </a:solidFill>
              </a:rPr>
              <a:t> - h</a:t>
            </a:r>
            <a:endParaRPr lang="fr-CA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sz="3600" dirty="0"/>
              <a:t>                                                                         </a:t>
            </a:r>
            <a:r>
              <a:rPr lang="fr-CA" sz="3600" dirty="0" smtClean="0"/>
              <a:t> </a:t>
            </a:r>
            <a:r>
              <a:rPr lang="fr-CA" sz="3600" dirty="0" err="1" smtClean="0"/>
              <a:t>this</a:t>
            </a:r>
            <a:r>
              <a:rPr lang="fr-CA" sz="3600" dirty="0"/>
              <a:t>						            </a:t>
            </a:r>
            <a:r>
              <a:rPr lang="fr-CA" sz="3600" dirty="0" smtClean="0"/>
              <a:t>	             </a:t>
            </a:r>
            <a:r>
              <a:rPr lang="fr-CA" sz="3600" dirty="0" err="1" smtClean="0"/>
              <a:t>is</a:t>
            </a:r>
            <a:r>
              <a:rPr lang="fr-CA" sz="3600" dirty="0" smtClean="0"/>
              <a:t> </a:t>
            </a:r>
            <a:r>
              <a:rPr lang="fr-CA" sz="3600" dirty="0" err="1" smtClean="0"/>
              <a:t>this</a:t>
            </a:r>
            <a:r>
              <a:rPr lang="fr-CA" sz="3600" dirty="0" smtClean="0"/>
              <a:t> </a:t>
            </a:r>
            <a:r>
              <a:rPr lang="fr-CA" sz="3600" dirty="0"/>
              <a:t>type</a:t>
            </a:r>
          </a:p>
          <a:p>
            <a:pPr rtl="0">
              <a:lnSpc>
                <a:spcPct val="150000"/>
              </a:lnSpc>
            </a:pPr>
            <a:r>
              <a:rPr lang="fr-FR" sz="3600" dirty="0">
                <a:solidFill>
                  <a:schemeClr val="tx2"/>
                </a:solidFill>
                <a:latin typeface="Book Antiqua" panose="02040602050305030304" pitchFamily="18" charset="0"/>
              </a:rPr>
              <a:t>            </a:t>
            </a:r>
          </a:p>
        </p:txBody>
      </p:sp>
    </p:spTree>
    <p:extLst>
      <p:ext uri="{BB962C8B-B14F-4D97-AF65-F5344CB8AC3E}">
        <p14:creationId xmlns:p14="http://schemas.microsoft.com/office/powerpoint/2010/main" val="402810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327805" y="304800"/>
            <a:ext cx="11514790" cy="12192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sz="5400" b="1" dirty="0" err="1">
                <a:solidFill>
                  <a:schemeClr val="accent5"/>
                </a:solidFill>
              </a:rPr>
              <a:t>Expressing</a:t>
            </a:r>
            <a:r>
              <a:rPr lang="fr-FR" sz="5400" b="1" dirty="0">
                <a:solidFill>
                  <a:schemeClr val="accent5"/>
                </a:solidFill>
              </a:rPr>
              <a:t> the </a:t>
            </a:r>
            <a:r>
              <a:rPr lang="fr-FR" sz="5400" b="1" dirty="0" err="1">
                <a:solidFill>
                  <a:schemeClr val="accent5"/>
                </a:solidFill>
              </a:rPr>
              <a:t>colour</a:t>
            </a:r>
            <a:r>
              <a:rPr lang="fr-FR" sz="5400" b="1" dirty="0">
                <a:solidFill>
                  <a:schemeClr val="accent5"/>
                </a:solidFill>
              </a:rPr>
              <a:t> of an </a:t>
            </a:r>
            <a:r>
              <a:rPr lang="fr-FR" sz="5400" b="1" dirty="0" err="1">
                <a:solidFill>
                  <a:schemeClr val="accent5"/>
                </a:solidFill>
              </a:rPr>
              <a:t>object</a:t>
            </a:r>
            <a:endParaRPr lang="fr-FR" b="1" dirty="0">
              <a:solidFill>
                <a:schemeClr val="accent5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l="23571" t="31483" r="7222" b="29576"/>
          <a:stretch/>
        </p:blipFill>
        <p:spPr>
          <a:xfrm>
            <a:off x="0" y="1934752"/>
            <a:ext cx="12192000" cy="3858936"/>
          </a:xfrm>
          <a:prstGeom prst="rect">
            <a:avLst/>
          </a:prstGeom>
        </p:spPr>
      </p:pic>
      <p:sp>
        <p:nvSpPr>
          <p:cNvPr id="7" name="Flèche vers le bas 6"/>
          <p:cNvSpPr/>
          <p:nvPr/>
        </p:nvSpPr>
        <p:spPr>
          <a:xfrm>
            <a:off x="2016601" y="3233676"/>
            <a:ext cx="680224" cy="1193180"/>
          </a:xfrm>
          <a:prstGeom prst="downArrow">
            <a:avLst/>
          </a:prstGeom>
          <a:solidFill>
            <a:schemeClr val="bg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3394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-144966" y="1776672"/>
            <a:ext cx="12165980" cy="1407861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fr-CA" sz="800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marL="0" indent="0" algn="ctr">
              <a:buNone/>
            </a:pPr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fr-CA" b="1" dirty="0" err="1" smtClean="0">
                <a:solidFill>
                  <a:schemeClr val="accent4">
                    <a:lumMod val="75000"/>
                  </a:schemeClr>
                </a:solidFill>
              </a:rPr>
              <a:t>colour</a:t>
            </a:r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]     i - </a:t>
            </a:r>
            <a:r>
              <a:rPr lang="fr-CA" b="1" dirty="0" err="1">
                <a:solidFill>
                  <a:schemeClr val="accent4">
                    <a:lumMod val="75000"/>
                  </a:schemeClr>
                </a:solidFill>
              </a:rPr>
              <a:t>ya</a:t>
            </a:r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 - [racine nominale de l’objet] -</a:t>
            </a:r>
            <a:r>
              <a:rPr lang="fr-CA" b="1" dirty="0" err="1">
                <a:solidFill>
                  <a:schemeClr val="accent4">
                    <a:lumMod val="75000"/>
                  </a:schemeClr>
                </a:solidFill>
              </a:rPr>
              <a:t>ou’ten</a:t>
            </a:r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 - h</a:t>
            </a:r>
            <a:endParaRPr lang="fr-CA" sz="8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CA" sz="800" dirty="0"/>
              <a:t> 				   </a:t>
            </a:r>
            <a:r>
              <a:rPr lang="fr-CA" sz="800" dirty="0" err="1" smtClean="0"/>
              <a:t>this</a:t>
            </a:r>
            <a:r>
              <a:rPr lang="fr-CA" sz="800" dirty="0"/>
              <a:t>						</a:t>
            </a:r>
            <a:r>
              <a:rPr lang="fr-CA" sz="800" dirty="0" smtClean="0"/>
              <a:t> </a:t>
            </a:r>
            <a:r>
              <a:rPr lang="fr-CA" sz="800" dirty="0" err="1" smtClean="0"/>
              <a:t>is</a:t>
            </a:r>
            <a:r>
              <a:rPr lang="fr-CA" sz="800" dirty="0" smtClean="0"/>
              <a:t> </a:t>
            </a:r>
            <a:r>
              <a:rPr lang="fr-CA" sz="800" dirty="0" err="1" smtClean="0"/>
              <a:t>this</a:t>
            </a:r>
            <a:r>
              <a:rPr lang="fr-CA" sz="800" dirty="0" smtClean="0"/>
              <a:t> </a:t>
            </a:r>
            <a:r>
              <a:rPr lang="fr-CA" sz="800" dirty="0"/>
              <a:t>type</a:t>
            </a:r>
            <a:r>
              <a:rPr lang="fr-FR" sz="800" dirty="0">
                <a:solidFill>
                  <a:schemeClr val="tx2"/>
                </a:solidFill>
                <a:latin typeface="Book Antiqua" panose="02040602050305030304" pitchFamily="18" charset="0"/>
              </a:rPr>
              <a:t>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331" y="3184533"/>
            <a:ext cx="117533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chaudière est violet :  [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ohenhtayet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ïohtih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 i-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yä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-[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nda’ts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]-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ou’ten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</a:t>
            </a:r>
            <a:endParaRPr lang="fr-CA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50000"/>
              </a:lnSpc>
              <a:spcAft>
                <a:spcPts val="0"/>
              </a:spcAft>
            </a:pP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chaudière est violet : 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ohenhtayet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ïohtih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iyända’tsou’tenh</a:t>
            </a:r>
            <a:endParaRPr lang="fr-C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261764" y="3088888"/>
            <a:ext cx="11552952" cy="2598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8" name="Titre 12"/>
          <p:cNvSpPr>
            <a:spLocks noGrp="1"/>
          </p:cNvSpPr>
          <p:nvPr>
            <p:ph type="title"/>
          </p:nvPr>
        </p:nvSpPr>
        <p:spPr>
          <a:xfrm>
            <a:off x="327805" y="304800"/>
            <a:ext cx="11514790" cy="12192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sz="5400" b="1" dirty="0" err="1">
                <a:solidFill>
                  <a:schemeClr val="accent5"/>
                </a:solidFill>
              </a:rPr>
              <a:t>Expressing</a:t>
            </a:r>
            <a:r>
              <a:rPr lang="fr-FR" sz="5400" b="1" dirty="0">
                <a:solidFill>
                  <a:schemeClr val="accent5"/>
                </a:solidFill>
              </a:rPr>
              <a:t> the </a:t>
            </a:r>
            <a:r>
              <a:rPr lang="fr-FR" sz="5400" b="1" dirty="0" err="1">
                <a:solidFill>
                  <a:schemeClr val="accent5"/>
                </a:solidFill>
              </a:rPr>
              <a:t>colour</a:t>
            </a:r>
            <a:r>
              <a:rPr lang="fr-FR" sz="5400" b="1" dirty="0">
                <a:solidFill>
                  <a:schemeClr val="accent5"/>
                </a:solidFill>
              </a:rPr>
              <a:t> of an </a:t>
            </a:r>
            <a:r>
              <a:rPr lang="fr-FR" sz="5400" b="1" dirty="0" err="1">
                <a:solidFill>
                  <a:schemeClr val="accent5"/>
                </a:solidFill>
              </a:rPr>
              <a:t>object</a:t>
            </a:r>
            <a:endParaRPr lang="fr-F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5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>
          <a:xfrm>
            <a:off x="1165573" y="136758"/>
            <a:ext cx="10058402" cy="1216152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b="1" dirty="0" err="1"/>
              <a:t>Ta’oht</a:t>
            </a:r>
            <a:r>
              <a:rPr lang="fr-FR" sz="4800" b="1" dirty="0"/>
              <a:t> </a:t>
            </a:r>
            <a:r>
              <a:rPr lang="fr-FR" sz="4800" b="1" dirty="0" err="1"/>
              <a:t>iwahsohkou’tenh</a:t>
            </a:r>
            <a:r>
              <a:rPr lang="fr-FR" sz="4800" b="1" dirty="0"/>
              <a:t> ?</a:t>
            </a:r>
          </a:p>
        </p:txBody>
      </p:sp>
      <p:sp>
        <p:nvSpPr>
          <p:cNvPr id="7" name="Espace réservé du texte 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4000" b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O’yenhra</a:t>
            </a:r>
            <a:r>
              <a:rPr lang="fr-FR" sz="40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>
          <a:xfrm>
            <a:off x="6603389" y="4935990"/>
            <a:ext cx="4368980" cy="1007610"/>
          </a:xfrm>
        </p:spPr>
        <p:txBody>
          <a:bodyPr rtlCol="0"/>
          <a:lstStyle/>
          <a:p>
            <a:pPr algn="ctr"/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Yända’tsa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</a:t>
            </a:r>
          </a:p>
          <a:p>
            <a:pPr rtl="0"/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b="17326"/>
          <a:stretch>
            <a:fillRect/>
          </a:stretch>
        </p:blipFill>
        <p:spPr/>
      </p:pic>
      <p:pic>
        <p:nvPicPr>
          <p:cNvPr id="5" name="Espace réservé pour une image  4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" b="7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6921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0" y="2599588"/>
            <a:ext cx="12165980" cy="1407861"/>
          </a:xfrm>
        </p:spPr>
        <p:txBody>
          <a:bodyPr rtlCol="0">
            <a:normAutofit fontScale="25000" lnSpcReduction="20000"/>
          </a:bodyPr>
          <a:lstStyle/>
          <a:p>
            <a:pPr marL="0" indent="0">
              <a:buNone/>
            </a:pPr>
            <a:r>
              <a:rPr lang="fr-CA" sz="3600" dirty="0"/>
              <a:t> </a:t>
            </a:r>
          </a:p>
          <a:p>
            <a:pPr marL="0" indent="0" algn="ctr">
              <a:buNone/>
            </a:pPr>
            <a:r>
              <a:rPr lang="fr-CA" sz="11200" b="1" dirty="0">
                <a:solidFill>
                  <a:schemeClr val="tx2"/>
                </a:solidFill>
              </a:rPr>
              <a:t>[couleur]     i - </a:t>
            </a:r>
            <a:r>
              <a:rPr lang="fr-CA" sz="11200" b="1" dirty="0" err="1">
                <a:solidFill>
                  <a:schemeClr val="tx2"/>
                </a:solidFill>
              </a:rPr>
              <a:t>ya</a:t>
            </a:r>
            <a:r>
              <a:rPr lang="fr-CA" sz="11200" b="1" dirty="0">
                <a:solidFill>
                  <a:schemeClr val="tx2"/>
                </a:solidFill>
              </a:rPr>
              <a:t> - [racine nominale de l’objet] -</a:t>
            </a:r>
            <a:r>
              <a:rPr lang="fr-CA" sz="11200" b="1" dirty="0" err="1">
                <a:solidFill>
                  <a:schemeClr val="tx2"/>
                </a:solidFill>
              </a:rPr>
              <a:t>ou’ten</a:t>
            </a:r>
            <a:r>
              <a:rPr lang="fr-CA" sz="11200" b="1" dirty="0">
                <a:solidFill>
                  <a:schemeClr val="tx2"/>
                </a:solidFill>
              </a:rPr>
              <a:t> - h</a:t>
            </a:r>
            <a:endParaRPr lang="fr-CA" sz="36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fr-CA" sz="3600" dirty="0"/>
              <a:t> 			                 </a:t>
            </a:r>
            <a:r>
              <a:rPr lang="fr-CA" sz="3600" dirty="0" err="1" smtClean="0"/>
              <a:t>this</a:t>
            </a:r>
            <a:r>
              <a:rPr lang="fr-CA" sz="3600" dirty="0"/>
              <a:t>						           </a:t>
            </a:r>
            <a:r>
              <a:rPr lang="fr-CA" sz="3600" dirty="0" smtClean="0"/>
              <a:t>    </a:t>
            </a:r>
            <a:r>
              <a:rPr lang="fr-CA" sz="3600" dirty="0" err="1" smtClean="0"/>
              <a:t>is</a:t>
            </a:r>
            <a:r>
              <a:rPr lang="fr-CA" sz="3600" dirty="0" smtClean="0"/>
              <a:t> </a:t>
            </a:r>
            <a:r>
              <a:rPr lang="fr-CA" sz="3600" dirty="0" err="1" smtClean="0"/>
              <a:t>this</a:t>
            </a:r>
            <a:r>
              <a:rPr lang="fr-CA" sz="3600" dirty="0" smtClean="0"/>
              <a:t> </a:t>
            </a:r>
            <a:r>
              <a:rPr lang="fr-CA" sz="3600" dirty="0"/>
              <a:t>type</a:t>
            </a:r>
            <a:r>
              <a:rPr lang="fr-FR" sz="3600" dirty="0">
                <a:solidFill>
                  <a:schemeClr val="tx2"/>
                </a:solidFill>
                <a:latin typeface="Book Antiqua" panose="02040602050305030304" pitchFamily="18" charset="0"/>
              </a:rPr>
              <a:t>            </a:t>
            </a:r>
          </a:p>
        </p:txBody>
      </p:sp>
      <p:sp>
        <p:nvSpPr>
          <p:cNvPr id="5" name="Titre 12"/>
          <p:cNvSpPr>
            <a:spLocks noGrp="1"/>
          </p:cNvSpPr>
          <p:nvPr>
            <p:ph type="title"/>
          </p:nvPr>
        </p:nvSpPr>
        <p:spPr>
          <a:xfrm>
            <a:off x="327805" y="304800"/>
            <a:ext cx="11514790" cy="1219200"/>
          </a:xfrm>
        </p:spPr>
        <p:txBody>
          <a:bodyPr rtlCol="0">
            <a:normAutofit fontScale="90000"/>
          </a:bodyPr>
          <a:lstStyle/>
          <a:p>
            <a:pPr algn="ctr"/>
            <a:r>
              <a:rPr lang="fr-FR" sz="5400" b="1" dirty="0" err="1">
                <a:solidFill>
                  <a:schemeClr val="accent5"/>
                </a:solidFill>
              </a:rPr>
              <a:t>Expressing</a:t>
            </a:r>
            <a:r>
              <a:rPr lang="fr-FR" sz="5400" b="1" dirty="0">
                <a:solidFill>
                  <a:schemeClr val="accent5"/>
                </a:solidFill>
              </a:rPr>
              <a:t> the </a:t>
            </a:r>
            <a:r>
              <a:rPr lang="fr-FR" sz="5400" b="1" dirty="0" err="1">
                <a:solidFill>
                  <a:schemeClr val="accent5"/>
                </a:solidFill>
              </a:rPr>
              <a:t>colour</a:t>
            </a:r>
            <a:r>
              <a:rPr lang="fr-FR" sz="5400" b="1" dirty="0">
                <a:solidFill>
                  <a:schemeClr val="accent5"/>
                </a:solidFill>
              </a:rPr>
              <a:t> of an </a:t>
            </a:r>
            <a:r>
              <a:rPr lang="fr-FR" sz="5400" b="1" dirty="0" err="1">
                <a:solidFill>
                  <a:schemeClr val="accent5"/>
                </a:solidFill>
              </a:rPr>
              <a:t>object</a:t>
            </a:r>
            <a:endParaRPr lang="fr-FR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222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 rtl="0"/>
            <a:r>
              <a:rPr lang="fr-FR" sz="5400" b="1" dirty="0">
                <a:solidFill>
                  <a:schemeClr val="accent5"/>
                </a:solidFill>
              </a:rPr>
              <a:t>Exprimer la couleur d’un objet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-144966" y="1776672"/>
            <a:ext cx="12165980" cy="1407861"/>
          </a:xfrm>
        </p:spPr>
        <p:txBody>
          <a:bodyPr rtlCol="0">
            <a:noAutofit/>
          </a:bodyPr>
          <a:lstStyle/>
          <a:p>
            <a:pPr marL="0" indent="0">
              <a:buNone/>
            </a:pPr>
            <a:r>
              <a:rPr lang="fr-CA" sz="800" dirty="0">
                <a:solidFill>
                  <a:schemeClr val="accent4">
                    <a:lumMod val="75000"/>
                  </a:schemeClr>
                </a:solidFill>
              </a:rPr>
              <a:t> </a:t>
            </a:r>
          </a:p>
          <a:p>
            <a:pPr marL="0" indent="0" algn="ctr">
              <a:buNone/>
            </a:pPr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[</a:t>
            </a:r>
            <a:r>
              <a:rPr lang="fr-CA" b="1" dirty="0" err="1" smtClean="0">
                <a:solidFill>
                  <a:schemeClr val="accent4">
                    <a:lumMod val="75000"/>
                  </a:schemeClr>
                </a:solidFill>
              </a:rPr>
              <a:t>colour</a:t>
            </a:r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]     i - </a:t>
            </a:r>
            <a:r>
              <a:rPr lang="fr-CA" b="1" dirty="0" err="1">
                <a:solidFill>
                  <a:schemeClr val="accent4">
                    <a:lumMod val="75000"/>
                  </a:schemeClr>
                </a:solidFill>
              </a:rPr>
              <a:t>ya</a:t>
            </a:r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 - [racine nominale de l’objet] -</a:t>
            </a:r>
            <a:r>
              <a:rPr lang="fr-CA" b="1" dirty="0" err="1">
                <a:solidFill>
                  <a:schemeClr val="accent4">
                    <a:lumMod val="75000"/>
                  </a:schemeClr>
                </a:solidFill>
              </a:rPr>
              <a:t>ou’ten</a:t>
            </a:r>
            <a:r>
              <a:rPr lang="fr-CA" b="1" dirty="0">
                <a:solidFill>
                  <a:schemeClr val="accent4">
                    <a:lumMod val="75000"/>
                  </a:schemeClr>
                </a:solidFill>
              </a:rPr>
              <a:t> - h</a:t>
            </a:r>
            <a:endParaRPr lang="fr-CA" sz="800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r-CA" sz="800" dirty="0"/>
              <a:t>                                                                                            </a:t>
            </a:r>
            <a:r>
              <a:rPr lang="fr-CA" sz="800" dirty="0" err="1" smtClean="0"/>
              <a:t>this</a:t>
            </a:r>
            <a:r>
              <a:rPr lang="fr-CA" sz="800" dirty="0"/>
              <a:t>						</a:t>
            </a:r>
            <a:r>
              <a:rPr lang="fr-CA" sz="800" dirty="0" smtClean="0"/>
              <a:t> </a:t>
            </a:r>
            <a:r>
              <a:rPr lang="fr-CA" sz="800" dirty="0" err="1" smtClean="0"/>
              <a:t>is</a:t>
            </a:r>
            <a:r>
              <a:rPr lang="fr-CA" sz="800" dirty="0" smtClean="0"/>
              <a:t> </a:t>
            </a:r>
            <a:r>
              <a:rPr lang="fr-CA" sz="800" dirty="0" err="1" smtClean="0"/>
              <a:t>this</a:t>
            </a:r>
            <a:r>
              <a:rPr lang="fr-CA" sz="800" dirty="0" smtClean="0"/>
              <a:t> </a:t>
            </a:r>
            <a:r>
              <a:rPr lang="fr-CA" sz="800" dirty="0"/>
              <a:t>type</a:t>
            </a:r>
          </a:p>
          <a:p>
            <a:pPr rtl="0">
              <a:lnSpc>
                <a:spcPct val="150000"/>
              </a:lnSpc>
            </a:pPr>
            <a:r>
              <a:rPr lang="fr-FR" sz="800" dirty="0">
                <a:solidFill>
                  <a:schemeClr val="tx2"/>
                </a:solidFill>
                <a:latin typeface="Book Antiqua" panose="02040602050305030304" pitchFamily="18" charset="0"/>
              </a:rPr>
              <a:t>            </a:t>
            </a:r>
          </a:p>
        </p:txBody>
      </p:sp>
      <p:sp>
        <p:nvSpPr>
          <p:cNvPr id="2" name="Rectangle 1"/>
          <p:cNvSpPr/>
          <p:nvPr/>
        </p:nvSpPr>
        <p:spPr>
          <a:xfrm>
            <a:off x="61331" y="3184533"/>
            <a:ext cx="1175338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chaudière est grise :  [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o’yenhra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ïohtih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  i-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yä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-[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nda’ts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]-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ou’ten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</a:t>
            </a:r>
            <a:endParaRPr lang="fr-CA" sz="28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250000"/>
              </a:lnSpc>
              <a:spcAft>
                <a:spcPts val="0"/>
              </a:spcAft>
            </a:pP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chaudière est grise : 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o’yenhra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ïohtih</a:t>
            </a:r>
            <a:r>
              <a:rPr lang="fr-CA" sz="2800" b="1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800" b="1" dirty="0" err="1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iyända’tsou’tenh</a:t>
            </a:r>
            <a:endParaRPr lang="fr-CA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à coins arrondis 2"/>
          <p:cNvSpPr/>
          <p:nvPr/>
        </p:nvSpPr>
        <p:spPr>
          <a:xfrm>
            <a:off x="317937" y="3160458"/>
            <a:ext cx="11552952" cy="259823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269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70871" y="2800066"/>
            <a:ext cx="6593472" cy="181588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E</a:t>
            </a:r>
            <a:r>
              <a:rPr lang="fr-FR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VALUATION</a:t>
            </a:r>
            <a:endParaRPr lang="fr-FR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  <a:p>
            <a:pPr algn="ctr"/>
            <a:endParaRPr lang="fr-FR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228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>
          <a:xfrm>
            <a:off x="1165573" y="136758"/>
            <a:ext cx="10058402" cy="1216152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b="1" dirty="0" err="1"/>
              <a:t>Ta’oht</a:t>
            </a:r>
            <a:r>
              <a:rPr lang="fr-FR" sz="4800" b="1" dirty="0"/>
              <a:t> </a:t>
            </a:r>
            <a:r>
              <a:rPr lang="fr-FR" sz="4800" b="1" dirty="0" err="1"/>
              <a:t>iwahsohkou’tenh</a:t>
            </a:r>
            <a:r>
              <a:rPr lang="fr-FR" sz="4800" b="1" dirty="0"/>
              <a:t> ?</a:t>
            </a:r>
          </a:p>
        </p:txBody>
      </p:sp>
      <p:sp>
        <p:nvSpPr>
          <p:cNvPr id="7" name="Espace réservé du texte 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40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Yaronhia</a:t>
            </a:r>
            <a:r>
              <a:rPr lang="fr-FR" sz="4000" b="1" dirty="0">
                <a:solidFill>
                  <a:srgbClr val="0070C0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rgbClr val="0070C0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rgbClr val="0070C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pPr algn="ctr"/>
            <a:r>
              <a:rPr lang="fr-FR" sz="4000" b="1" dirty="0" err="1">
                <a:solidFill>
                  <a:srgbClr val="C49500"/>
                </a:solidFill>
                <a:latin typeface="Book Antiqua" panose="02040602050305030304" pitchFamily="18" charset="0"/>
              </a:rPr>
              <a:t>Atiaren’ta</a:t>
            </a:r>
            <a:r>
              <a:rPr lang="fr-FR" sz="4000" b="1" dirty="0">
                <a:solidFill>
                  <a:srgbClr val="C49500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rgbClr val="C49500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rgbClr val="C49500"/>
              </a:solidFill>
              <a:latin typeface="Book Antiqua" panose="02040602050305030304" pitchFamily="18" charset="0"/>
            </a:endParaRPr>
          </a:p>
          <a:p>
            <a:pPr rtl="0"/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5" name="Espace réservé pour une image 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>
            <a:fillRect/>
          </a:stretch>
        </p:blipFill>
        <p:spPr/>
      </p:pic>
      <p:pic>
        <p:nvPicPr>
          <p:cNvPr id="9" name="Espace réservé pour une image  8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" b="699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1786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 rtl="0"/>
            <a:r>
              <a:rPr lang="fr-FR" sz="5400" b="1" dirty="0" err="1" smtClean="0">
                <a:solidFill>
                  <a:schemeClr val="accent6">
                    <a:lumMod val="50000"/>
                  </a:schemeClr>
                </a:solidFill>
              </a:rPr>
              <a:t>Third</a:t>
            </a:r>
            <a:r>
              <a:rPr lang="fr-FR" sz="5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5400" b="1" dirty="0" err="1" smtClean="0">
                <a:solidFill>
                  <a:schemeClr val="accent6">
                    <a:lumMod val="50000"/>
                  </a:schemeClr>
                </a:solidFill>
              </a:rPr>
              <a:t>game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chemeClr val="bg2">
                    <a:lumMod val="75000"/>
                  </a:schemeClr>
                </a:solidFill>
              </a:rPr>
              <a:t>Ta’oht</a:t>
            </a:r>
            <a:r>
              <a:rPr lang="fr-CA" sz="3200" b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CA" sz="3200" b="1" u="sng" dirty="0" err="1">
                <a:solidFill>
                  <a:schemeClr val="bg2">
                    <a:lumMod val="75000"/>
                  </a:schemeClr>
                </a:solidFill>
              </a:rPr>
              <a:t>iwahsohkou’tenh</a:t>
            </a:r>
            <a:r>
              <a:rPr lang="fr-CA" sz="3200" b="1" u="sng" dirty="0">
                <a:solidFill>
                  <a:schemeClr val="bg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435039" y="3092381"/>
            <a:ext cx="5267795" cy="1007610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8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Wenhta</a:t>
            </a:r>
            <a:r>
              <a:rPr lang="fr-FR" sz="48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48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r>
              <a:rPr lang="fr-FR" sz="4800" b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fr-FR" sz="48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iyä</a:t>
            </a:r>
            <a:r>
              <a:rPr lang="fr-FR" sz="4800" b="1" dirty="0" err="1">
                <a:solidFill>
                  <a:schemeClr val="accent6"/>
                </a:solidFill>
                <a:latin typeface="Book Antiqua" panose="02040602050305030304" pitchFamily="18" charset="0"/>
              </a:rPr>
              <a:t>nionhr</a:t>
            </a:r>
            <a:r>
              <a:rPr lang="fr-FR" sz="48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ou’t’enh</a:t>
            </a:r>
            <a:endParaRPr lang="fr-FR" sz="4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754634" y="2118568"/>
            <a:ext cx="4368980" cy="45599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A            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B            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C            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14" name="Rectangle à coins arrondis 13"/>
          <p:cNvSpPr/>
          <p:nvPr/>
        </p:nvSpPr>
        <p:spPr>
          <a:xfrm>
            <a:off x="7639133" y="1987372"/>
            <a:ext cx="1226633" cy="117914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5" name="Rectangle à coins arrondis 14"/>
          <p:cNvSpPr/>
          <p:nvPr/>
        </p:nvSpPr>
        <p:spPr>
          <a:xfrm>
            <a:off x="7650284" y="3590098"/>
            <a:ext cx="1215482" cy="117219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à coins arrondis 15"/>
          <p:cNvSpPr/>
          <p:nvPr/>
        </p:nvSpPr>
        <p:spPr>
          <a:xfrm>
            <a:off x="7664762" y="5185876"/>
            <a:ext cx="1175374" cy="1172195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1416" y="3490685"/>
            <a:ext cx="2159931" cy="137102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29" y="1721361"/>
            <a:ext cx="2159931" cy="137102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3429" y="5334743"/>
            <a:ext cx="2159931" cy="1371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76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chemeClr val="bg2">
                    <a:lumMod val="75000"/>
                  </a:schemeClr>
                </a:solidFill>
              </a:rPr>
              <a:t>Ta’oht</a:t>
            </a:r>
            <a:r>
              <a:rPr lang="fr-CA" sz="3200" b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CA" sz="3200" b="1" u="sng" dirty="0" err="1">
                <a:solidFill>
                  <a:schemeClr val="bg2">
                    <a:lumMod val="75000"/>
                  </a:schemeClr>
                </a:solidFill>
              </a:rPr>
              <a:t>iwahsohkou’tenh</a:t>
            </a:r>
            <a:r>
              <a:rPr lang="fr-CA" sz="3200" b="1" u="sng" dirty="0">
                <a:solidFill>
                  <a:schemeClr val="bg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435039" y="3092381"/>
            <a:ext cx="5267795" cy="1007610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8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O’yenhra</a:t>
            </a:r>
            <a:r>
              <a:rPr lang="fr-FR" sz="4800" b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  <a:r>
              <a:rPr lang="fr-FR" sz="48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r>
              <a:rPr lang="fr-FR" sz="4800" b="1" dirty="0">
                <a:solidFill>
                  <a:schemeClr val="tx2"/>
                </a:solidFill>
                <a:latin typeface="Book Antiqua" panose="0204060205030503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fr-FR" sz="48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iyä</a:t>
            </a:r>
            <a:r>
              <a:rPr lang="fr-FR" sz="4800" b="1" dirty="0" err="1">
                <a:solidFill>
                  <a:srgbClr val="00B050"/>
                </a:solidFill>
                <a:latin typeface="Book Antiqua" panose="02040602050305030304" pitchFamily="18" charset="0"/>
              </a:rPr>
              <a:t>nda’ts</a:t>
            </a:r>
            <a:r>
              <a:rPr lang="fr-FR" sz="48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ou’t’enh</a:t>
            </a:r>
            <a:endParaRPr lang="fr-FR" sz="4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754634" y="2118568"/>
            <a:ext cx="4368980" cy="45599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A            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B            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C            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18" name="Rectangle à coins arrondis 17"/>
          <p:cNvSpPr/>
          <p:nvPr/>
        </p:nvSpPr>
        <p:spPr>
          <a:xfrm>
            <a:off x="7778537" y="5141114"/>
            <a:ext cx="1218677" cy="1172195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9" name="Rectangle à coins arrondis 18"/>
          <p:cNvSpPr/>
          <p:nvPr/>
        </p:nvSpPr>
        <p:spPr>
          <a:xfrm>
            <a:off x="7778537" y="2028560"/>
            <a:ext cx="1204331" cy="1179143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" name="Rectangle à coins arrondis 19"/>
          <p:cNvSpPr/>
          <p:nvPr/>
        </p:nvSpPr>
        <p:spPr>
          <a:xfrm>
            <a:off x="7785709" y="3568724"/>
            <a:ext cx="1204331" cy="1179143"/>
          </a:xfrm>
          <a:prstGeom prst="roundRect">
            <a:avLst/>
          </a:prstGeom>
          <a:solidFill>
            <a:srgbClr val="00B0F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6771" y="1694985"/>
            <a:ext cx="1585913" cy="1585913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15" y="3393788"/>
            <a:ext cx="1585913" cy="1585913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1115" y="5092591"/>
            <a:ext cx="1585913" cy="1585913"/>
          </a:xfrm>
          <a:prstGeom prst="rect">
            <a:avLst/>
          </a:prstGeom>
        </p:spPr>
      </p:pic>
      <p:sp>
        <p:nvSpPr>
          <p:cNvPr id="14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 rtl="0"/>
            <a:r>
              <a:rPr lang="fr-FR" sz="5400" b="1" dirty="0" err="1" smtClean="0">
                <a:solidFill>
                  <a:schemeClr val="accent6">
                    <a:lumMod val="50000"/>
                  </a:schemeClr>
                </a:solidFill>
              </a:rPr>
              <a:t>Third</a:t>
            </a:r>
            <a:r>
              <a:rPr lang="fr-FR" sz="5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5400" b="1" dirty="0" err="1" smtClean="0">
                <a:solidFill>
                  <a:schemeClr val="accent6">
                    <a:lumMod val="50000"/>
                  </a:schemeClr>
                </a:solidFill>
              </a:rPr>
              <a:t>game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3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chemeClr val="bg2">
                    <a:lumMod val="75000"/>
                  </a:schemeClr>
                </a:solidFill>
              </a:rPr>
              <a:t>Ta’oht</a:t>
            </a:r>
            <a:r>
              <a:rPr lang="fr-CA" sz="3200" b="1" u="sng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CA" sz="3200" b="1" u="sng" dirty="0" err="1">
                <a:solidFill>
                  <a:schemeClr val="bg2">
                    <a:lumMod val="75000"/>
                  </a:schemeClr>
                </a:solidFill>
              </a:rPr>
              <a:t>iwahsohkou’tenh</a:t>
            </a:r>
            <a:r>
              <a:rPr lang="fr-CA" sz="3200" b="1" u="sng" dirty="0">
                <a:solidFill>
                  <a:schemeClr val="bg2">
                    <a:lumMod val="75000"/>
                  </a:schemeClr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435039" y="3092381"/>
            <a:ext cx="5267795" cy="1007610"/>
          </a:xfrm>
          <a:prstGeom prst="rect">
            <a:avLst/>
          </a:prstGeom>
        </p:spPr>
        <p:txBody>
          <a:bodyPr rtlCol="0">
            <a:no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48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Yatsihenhstatsih</a:t>
            </a:r>
            <a:endParaRPr lang="fr-FR" sz="4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fr-FR" sz="48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iya</a:t>
            </a:r>
            <a:r>
              <a:rPr lang="fr-FR" sz="4800" b="1" dirty="0" err="1">
                <a:solidFill>
                  <a:schemeClr val="accent5"/>
                </a:solidFill>
                <a:latin typeface="Book Antiqua" panose="02040602050305030304" pitchFamily="18" charset="0"/>
              </a:rPr>
              <a:t>ronhi</a:t>
            </a:r>
            <a:r>
              <a:rPr lang="fr-FR" sz="48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ou’t’enh</a:t>
            </a:r>
            <a:endParaRPr lang="fr-FR" sz="48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sz="3200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754634" y="2118568"/>
            <a:ext cx="4368980" cy="4559937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A            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B            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  <a:endParaRPr lang="fr-FR" sz="36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fr-FR" sz="36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C            </a:t>
            </a:r>
            <a:r>
              <a:rPr lang="fr-FR" sz="4400" b="1" dirty="0">
                <a:solidFill>
                  <a:schemeClr val="accent6">
                    <a:lumMod val="75000"/>
                  </a:schemeClr>
                </a:solidFill>
              </a:rPr>
              <a:t>+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7611269" y="3596186"/>
            <a:ext cx="1204331" cy="1179143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4" name="Espace réservé pour une image 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>
            <a:fillRect/>
          </a:stretch>
        </p:blipFill>
        <p:spPr>
          <a:xfrm>
            <a:off x="10141423" y="2006935"/>
            <a:ext cx="1576090" cy="1029920"/>
          </a:xfrm>
          <a:prstGeom prst="rect">
            <a:avLst/>
          </a:prstGeom>
        </p:spPr>
      </p:pic>
      <p:sp>
        <p:nvSpPr>
          <p:cNvPr id="15" name="Rectangle à coins arrondis 14"/>
          <p:cNvSpPr/>
          <p:nvPr/>
        </p:nvSpPr>
        <p:spPr>
          <a:xfrm>
            <a:off x="7598721" y="2006935"/>
            <a:ext cx="1226633" cy="1179143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Rectangle à coins arrondis 15"/>
          <p:cNvSpPr/>
          <p:nvPr/>
        </p:nvSpPr>
        <p:spPr>
          <a:xfrm>
            <a:off x="7658394" y="5140819"/>
            <a:ext cx="1166960" cy="1172195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7" name="Espace réservé pour une image 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>
            <a:fillRect/>
          </a:stretch>
        </p:blipFill>
        <p:spPr>
          <a:xfrm>
            <a:off x="10141423" y="3670797"/>
            <a:ext cx="1576090" cy="1029920"/>
          </a:xfrm>
          <a:prstGeom prst="rect">
            <a:avLst/>
          </a:prstGeom>
        </p:spPr>
      </p:pic>
      <p:pic>
        <p:nvPicPr>
          <p:cNvPr id="23" name="Espace réservé pour une image 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>
            <a:fillRect/>
          </a:stretch>
        </p:blipFill>
        <p:spPr>
          <a:xfrm>
            <a:off x="10141423" y="5283094"/>
            <a:ext cx="1576090" cy="1029920"/>
          </a:xfrm>
          <a:prstGeom prst="rect">
            <a:avLst/>
          </a:prstGeom>
        </p:spPr>
      </p:pic>
      <p:sp>
        <p:nvSpPr>
          <p:cNvPr id="18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 rtl="0"/>
            <a:r>
              <a:rPr lang="fr-FR" sz="5400" b="1" dirty="0" err="1" smtClean="0">
                <a:solidFill>
                  <a:schemeClr val="accent6">
                    <a:lumMod val="50000"/>
                  </a:schemeClr>
                </a:solidFill>
              </a:rPr>
              <a:t>Third</a:t>
            </a:r>
            <a:r>
              <a:rPr lang="fr-FR" sz="54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fr-FR" sz="5400" b="1" dirty="0" err="1" smtClean="0">
                <a:solidFill>
                  <a:schemeClr val="accent6">
                    <a:lumMod val="50000"/>
                  </a:schemeClr>
                </a:solidFill>
              </a:rPr>
              <a:t>game</a:t>
            </a:r>
            <a:endParaRPr lang="fr-FR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31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>
          <a:xfrm>
            <a:off x="1052423" y="-182904"/>
            <a:ext cx="10058402" cy="1216152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 err="1" smtClean="0">
                <a:solidFill>
                  <a:schemeClr val="accent1">
                    <a:lumMod val="75000"/>
                  </a:schemeClr>
                </a:solidFill>
              </a:rPr>
              <a:t>Fourth</a:t>
            </a:r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800" b="1" dirty="0" err="1" smtClean="0">
                <a:solidFill>
                  <a:schemeClr val="accent1">
                    <a:lumMod val="75000"/>
                  </a:schemeClr>
                </a:solidFill>
              </a:rPr>
              <a:t>game</a:t>
            </a:r>
            <a:endParaRPr lang="fr-FR" sz="4800" b="1" dirty="0"/>
          </a:p>
        </p:txBody>
      </p:sp>
      <p:sp>
        <p:nvSpPr>
          <p:cNvPr id="7" name="Espace réservé du texte 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algn="ctr" rtl="0"/>
            <a:r>
              <a:rPr lang="fr-FR" sz="4000" b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Öndinienhta</a:t>
            </a:r>
            <a:r>
              <a:rPr lang="fr-FR" sz="40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>
          <a:xfrm>
            <a:off x="6603389" y="4935990"/>
            <a:ext cx="4368980" cy="1007610"/>
          </a:xfrm>
        </p:spPr>
        <p:txBody>
          <a:bodyPr rtlCol="0"/>
          <a:lstStyle/>
          <a:p>
            <a:pPr algn="ctr"/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Yända’tsa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</a:t>
            </a:r>
          </a:p>
          <a:p>
            <a:pPr rtl="0"/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b="17326"/>
          <a:stretch>
            <a:fillRect/>
          </a:stretch>
        </p:blipFill>
        <p:spPr/>
      </p:pic>
      <p:sp>
        <p:nvSpPr>
          <p:cNvPr id="8" name="ZoneTexte 7"/>
          <p:cNvSpPr txBox="1"/>
          <p:nvPr/>
        </p:nvSpPr>
        <p:spPr>
          <a:xfrm>
            <a:off x="3579415" y="995773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002060"/>
                </a:solidFill>
              </a:rPr>
              <a:t>Ta’oht</a:t>
            </a:r>
            <a:r>
              <a:rPr lang="fr-CA" sz="3200" b="1" u="sng" dirty="0">
                <a:solidFill>
                  <a:srgbClr val="002060"/>
                </a:solidFill>
              </a:rPr>
              <a:t> </a:t>
            </a:r>
            <a:r>
              <a:rPr lang="fr-CA" sz="3200" b="1" u="sng" dirty="0" err="1">
                <a:solidFill>
                  <a:srgbClr val="002060"/>
                </a:solidFill>
              </a:rPr>
              <a:t>iwahsohkou’tenh</a:t>
            </a:r>
            <a:r>
              <a:rPr lang="fr-CA" sz="3200" b="1" u="sng" dirty="0">
                <a:solidFill>
                  <a:srgbClr val="002060"/>
                </a:solidFill>
              </a:rPr>
              <a:t> ?</a:t>
            </a:r>
          </a:p>
        </p:txBody>
      </p:sp>
      <p:pic>
        <p:nvPicPr>
          <p:cNvPr id="12" name="Espace réservé pour une image  3"/>
          <p:cNvPicPr>
            <a:picLocks noGrp="1" noChangeAspect="1"/>
          </p:cNvPicPr>
          <p:nvPr>
            <p:ph type="pic" sz="quarter" idx="17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15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1982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 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4000" b="1" dirty="0" err="1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Oushata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>
          <a:xfrm>
            <a:off x="6758995" y="4935990"/>
            <a:ext cx="4368980" cy="1007610"/>
          </a:xfrm>
        </p:spPr>
        <p:txBody>
          <a:bodyPr rtlCol="0"/>
          <a:lstStyle/>
          <a:p>
            <a:pPr algn="ctr"/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Yänionhra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</a:t>
            </a:r>
          </a:p>
          <a:p>
            <a:pPr rtl="0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79415" y="995773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002060"/>
                </a:solidFill>
              </a:rPr>
              <a:t>Ta’oht</a:t>
            </a:r>
            <a:r>
              <a:rPr lang="fr-CA" sz="3200" b="1" u="sng" dirty="0">
                <a:solidFill>
                  <a:srgbClr val="002060"/>
                </a:solidFill>
              </a:rPr>
              <a:t> </a:t>
            </a:r>
            <a:r>
              <a:rPr lang="fr-CA" sz="3200" b="1" u="sng" dirty="0" err="1">
                <a:solidFill>
                  <a:srgbClr val="002060"/>
                </a:solidFill>
              </a:rPr>
              <a:t>iwahsohkou’tenh</a:t>
            </a:r>
            <a:r>
              <a:rPr lang="fr-CA" sz="3200" b="1" u="sng" dirty="0">
                <a:solidFill>
                  <a:srgbClr val="002060"/>
                </a:solidFill>
              </a:rPr>
              <a:t> ?</a:t>
            </a:r>
          </a:p>
        </p:txBody>
      </p:sp>
      <p:pic>
        <p:nvPicPr>
          <p:cNvPr id="13" name="Espace réservé pour une image  2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4" r="11744"/>
          <a:stretch>
            <a:fillRect/>
          </a:stretch>
        </p:blipFill>
        <p:spPr/>
      </p:pic>
      <p:pic>
        <p:nvPicPr>
          <p:cNvPr id="5" name="Espace réservé pour une image  4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" r="1434"/>
          <a:stretch>
            <a:fillRect/>
          </a:stretch>
        </p:blipFill>
        <p:spPr/>
      </p:pic>
      <p:sp>
        <p:nvSpPr>
          <p:cNvPr id="9" name="Titre 5"/>
          <p:cNvSpPr>
            <a:spLocks noGrp="1"/>
          </p:cNvSpPr>
          <p:nvPr>
            <p:ph type="title"/>
          </p:nvPr>
        </p:nvSpPr>
        <p:spPr>
          <a:xfrm>
            <a:off x="1052423" y="-182904"/>
            <a:ext cx="10058402" cy="1216152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 err="1" smtClean="0">
                <a:solidFill>
                  <a:schemeClr val="accent1">
                    <a:lumMod val="75000"/>
                  </a:schemeClr>
                </a:solidFill>
              </a:rPr>
              <a:t>Fourth</a:t>
            </a:r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800" b="1" dirty="0" err="1" smtClean="0">
                <a:solidFill>
                  <a:schemeClr val="accent1">
                    <a:lumMod val="75000"/>
                  </a:schemeClr>
                </a:solidFill>
              </a:rPr>
              <a:t>game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267690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 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4000" b="1" dirty="0" err="1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Oushata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accent4">
                    <a:lumMod val="75000"/>
                  </a:schemeClr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accent4">
                  <a:lumMod val="75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>
          <a:xfrm>
            <a:off x="6758995" y="4935990"/>
            <a:ext cx="4368980" cy="1007610"/>
          </a:xfrm>
        </p:spPr>
        <p:txBody>
          <a:bodyPr rtlCol="0"/>
          <a:lstStyle/>
          <a:p>
            <a:pPr algn="ctr"/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Yashe’ta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</a:t>
            </a:r>
          </a:p>
          <a:p>
            <a:pPr rtl="0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79415" y="995773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002060"/>
                </a:solidFill>
              </a:rPr>
              <a:t>Ta’oht</a:t>
            </a:r>
            <a:r>
              <a:rPr lang="fr-CA" sz="3200" b="1" u="sng" dirty="0">
                <a:solidFill>
                  <a:srgbClr val="002060"/>
                </a:solidFill>
              </a:rPr>
              <a:t> </a:t>
            </a:r>
            <a:r>
              <a:rPr lang="fr-CA" sz="3200" b="1" u="sng" dirty="0" err="1">
                <a:solidFill>
                  <a:srgbClr val="002060"/>
                </a:solidFill>
              </a:rPr>
              <a:t>iwahsohkou’tenh</a:t>
            </a:r>
            <a:r>
              <a:rPr lang="fr-CA" sz="3200" b="1" u="sng" dirty="0">
                <a:solidFill>
                  <a:srgbClr val="002060"/>
                </a:solidFill>
              </a:rPr>
              <a:t> ?</a:t>
            </a: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>
            <a:fillRect/>
          </a:stretch>
        </p:blipFill>
        <p:spPr/>
      </p:pic>
      <p:pic>
        <p:nvPicPr>
          <p:cNvPr id="9" name="Espace réservé pour une image  8"/>
          <p:cNvPicPr>
            <a:picLocks noGrp="1" noChangeAspect="1"/>
          </p:cNvPicPr>
          <p:nvPr>
            <p:ph type="pic" sz="quarter" idx="18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11" name="Titre 5"/>
          <p:cNvSpPr>
            <a:spLocks noGrp="1"/>
          </p:cNvSpPr>
          <p:nvPr>
            <p:ph type="title"/>
          </p:nvPr>
        </p:nvSpPr>
        <p:spPr>
          <a:xfrm>
            <a:off x="1052423" y="-182904"/>
            <a:ext cx="10058402" cy="1216152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 err="1" smtClean="0">
                <a:solidFill>
                  <a:schemeClr val="accent1">
                    <a:lumMod val="75000"/>
                  </a:schemeClr>
                </a:solidFill>
              </a:rPr>
              <a:t>Fourth</a:t>
            </a:r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800" b="1" dirty="0" err="1" smtClean="0">
                <a:solidFill>
                  <a:schemeClr val="accent1">
                    <a:lumMod val="75000"/>
                  </a:schemeClr>
                </a:solidFill>
              </a:rPr>
              <a:t>game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1741767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 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4000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Atiaren’ta</a:t>
            </a:r>
            <a:r>
              <a:rPr lang="fr-FR" sz="4000" b="1" dirty="0">
                <a:solidFill>
                  <a:srgbClr val="FFC000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rgbClr val="FFC000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rgbClr val="FFC000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>
          <a:xfrm>
            <a:off x="6758995" y="4935990"/>
            <a:ext cx="4368980" cy="1007610"/>
          </a:xfrm>
        </p:spPr>
        <p:txBody>
          <a:bodyPr rtlCol="0"/>
          <a:lstStyle/>
          <a:p>
            <a:pPr algn="ctr"/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Yänionhra</a:t>
            </a:r>
            <a:r>
              <a:rPr lang="fr-FR" sz="40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</a:t>
            </a:r>
          </a:p>
          <a:p>
            <a:pPr rtl="0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579415" y="995773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002060"/>
                </a:solidFill>
              </a:rPr>
              <a:t>Ta’oht</a:t>
            </a:r>
            <a:r>
              <a:rPr lang="fr-CA" sz="3200" b="1" u="sng" dirty="0">
                <a:solidFill>
                  <a:srgbClr val="002060"/>
                </a:solidFill>
              </a:rPr>
              <a:t> </a:t>
            </a:r>
            <a:r>
              <a:rPr lang="fr-CA" sz="3200" b="1" u="sng" dirty="0" err="1">
                <a:solidFill>
                  <a:srgbClr val="002060"/>
                </a:solidFill>
              </a:rPr>
              <a:t>iwahsohkou’tenh</a:t>
            </a:r>
            <a:r>
              <a:rPr lang="fr-CA" sz="3200" b="1" u="sng" dirty="0">
                <a:solidFill>
                  <a:srgbClr val="002060"/>
                </a:solidFill>
              </a:rPr>
              <a:t> ?</a:t>
            </a:r>
          </a:p>
        </p:txBody>
      </p:sp>
      <p:sp>
        <p:nvSpPr>
          <p:cNvPr id="2" name="Espace réservé pour une image  1"/>
          <p:cNvSpPr>
            <a:spLocks noGrp="1"/>
          </p:cNvSpPr>
          <p:nvPr>
            <p:ph type="pic" sz="quarter" idx="17"/>
          </p:nvPr>
        </p:nvSpPr>
        <p:spPr/>
      </p:sp>
      <p:pic>
        <p:nvPicPr>
          <p:cNvPr id="12" name="Espace réservé pour une image 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90" b="6990"/>
          <a:stretch>
            <a:fillRect/>
          </a:stretch>
        </p:blipFill>
        <p:spPr>
          <a:xfrm>
            <a:off x="1265028" y="1900210"/>
            <a:ext cx="3935536" cy="2571736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</p:pic>
      <p:pic>
        <p:nvPicPr>
          <p:cNvPr id="4" name="Espace réservé pour une image  3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26" b="17326"/>
          <a:stretch>
            <a:fillRect/>
          </a:stretch>
        </p:blipFill>
        <p:spPr/>
      </p:pic>
      <p:sp>
        <p:nvSpPr>
          <p:cNvPr id="11" name="Titre 5"/>
          <p:cNvSpPr>
            <a:spLocks noGrp="1"/>
          </p:cNvSpPr>
          <p:nvPr>
            <p:ph type="title"/>
          </p:nvPr>
        </p:nvSpPr>
        <p:spPr>
          <a:xfrm>
            <a:off x="1052423" y="-182904"/>
            <a:ext cx="10058402" cy="1216152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 err="1" smtClean="0">
                <a:solidFill>
                  <a:schemeClr val="accent1">
                    <a:lumMod val="75000"/>
                  </a:schemeClr>
                </a:solidFill>
              </a:rPr>
              <a:t>Fourth</a:t>
            </a:r>
            <a:r>
              <a:rPr lang="fr-FR" sz="48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fr-FR" sz="4800" b="1" dirty="0" err="1" smtClean="0">
                <a:solidFill>
                  <a:schemeClr val="accent1">
                    <a:lumMod val="75000"/>
                  </a:schemeClr>
                </a:solidFill>
              </a:rPr>
              <a:t>game</a:t>
            </a:r>
            <a:endParaRPr lang="fr-FR" sz="4800" b="1" dirty="0"/>
          </a:p>
        </p:txBody>
      </p:sp>
    </p:spTree>
    <p:extLst>
      <p:ext uri="{BB962C8B-B14F-4D97-AF65-F5344CB8AC3E}">
        <p14:creationId xmlns:p14="http://schemas.microsoft.com/office/powerpoint/2010/main" val="348150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067223" y="402554"/>
            <a:ext cx="623600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For </a:t>
            </a:r>
            <a:r>
              <a:rPr lang="fr-FR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next</a:t>
            </a:r>
            <a:r>
              <a:rPr lang="fr-FR" sz="6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 </a:t>
            </a:r>
            <a:r>
              <a:rPr lang="fr-FR" sz="66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week</a:t>
            </a:r>
            <a:endParaRPr lang="fr-FR" sz="6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02927" y="2431065"/>
            <a:ext cx="7092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fr-CA" sz="2400" dirty="0"/>
              <a:t>1- </a:t>
            </a:r>
            <a:r>
              <a:rPr lang="fr-CA" sz="2400" dirty="0" smtClean="0"/>
              <a:t>Finish the </a:t>
            </a:r>
            <a:r>
              <a:rPr lang="fr-CA" sz="2400" dirty="0" err="1" smtClean="0"/>
              <a:t>colour</a:t>
            </a:r>
            <a:r>
              <a:rPr lang="fr-CA" sz="2400" dirty="0" smtClean="0"/>
              <a:t> document</a:t>
            </a:r>
            <a:endParaRPr lang="fr-CA" sz="2400" dirty="0"/>
          </a:p>
          <a:p>
            <a:pPr>
              <a:lnSpc>
                <a:spcPct val="200000"/>
              </a:lnSpc>
            </a:pPr>
            <a:r>
              <a:rPr lang="fr-CA" sz="2400" dirty="0"/>
              <a:t>2- </a:t>
            </a:r>
            <a:r>
              <a:rPr lang="fr-CA" sz="2400" dirty="0" smtClean="0"/>
              <a:t>Be able to tell the </a:t>
            </a:r>
            <a:r>
              <a:rPr lang="fr-CA" sz="2400" dirty="0" err="1" smtClean="0"/>
              <a:t>colour</a:t>
            </a:r>
            <a:r>
              <a:rPr lang="fr-CA" sz="2400" dirty="0" smtClean="0"/>
              <a:t> of </a:t>
            </a:r>
            <a:r>
              <a:rPr lang="fr-CA" sz="2400" dirty="0" err="1" smtClean="0"/>
              <a:t>objects</a:t>
            </a:r>
            <a:r>
              <a:rPr lang="fr-CA" sz="2400" dirty="0" smtClean="0"/>
              <a:t> </a:t>
            </a:r>
            <a:endParaRPr lang="fr-CA" sz="2400" dirty="0"/>
          </a:p>
        </p:txBody>
      </p:sp>
    </p:spTree>
    <p:extLst>
      <p:ext uri="{BB962C8B-B14F-4D97-AF65-F5344CB8AC3E}">
        <p14:creationId xmlns:p14="http://schemas.microsoft.com/office/powerpoint/2010/main" val="243120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>
          <a:xfrm>
            <a:off x="1165573" y="136758"/>
            <a:ext cx="10058402" cy="1216152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b="1" dirty="0" err="1"/>
              <a:t>Ta’oht</a:t>
            </a:r>
            <a:r>
              <a:rPr lang="fr-FR" sz="4800" b="1" dirty="0"/>
              <a:t> </a:t>
            </a:r>
            <a:r>
              <a:rPr lang="fr-FR" sz="4800" b="1" dirty="0" err="1"/>
              <a:t>iwahsohkou’tenh</a:t>
            </a:r>
            <a:r>
              <a:rPr lang="fr-FR" sz="4800" b="1" dirty="0"/>
              <a:t> ?</a:t>
            </a:r>
          </a:p>
        </p:txBody>
      </p:sp>
      <p:sp>
        <p:nvSpPr>
          <p:cNvPr id="7" name="Espace réservé du texte 6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/>
          </a:bodyPr>
          <a:lstStyle/>
          <a:p>
            <a:pPr algn="ctr" rtl="0"/>
            <a:r>
              <a:rPr lang="fr-FR" sz="4000" b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O’yenhra</a:t>
            </a:r>
            <a:r>
              <a:rPr lang="fr-FR" sz="4000" b="1" dirty="0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bg1">
                    <a:lumMod val="50000"/>
                  </a:schemeClr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bg1">
                  <a:lumMod val="50000"/>
                </a:schemeClr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 fontScale="92500"/>
          </a:bodyPr>
          <a:lstStyle/>
          <a:p>
            <a:pPr algn="ctr"/>
            <a:r>
              <a:rPr lang="fr-FR" sz="40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Ohenhtayet</a:t>
            </a:r>
            <a:r>
              <a:rPr lang="fr-FR" sz="4000" b="1" dirty="0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fr-FR" sz="4000" b="1" dirty="0" err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accent6">
                  <a:lumMod val="50000"/>
                </a:schemeClr>
              </a:solidFill>
              <a:latin typeface="Book Antiqua" panose="02040602050305030304" pitchFamily="18" charset="0"/>
            </a:endParaRPr>
          </a:p>
          <a:p>
            <a:pPr rtl="0"/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3" name="Espace réservé pour une image  2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" b="720"/>
          <a:stretch>
            <a:fillRect/>
          </a:stretch>
        </p:blipFill>
        <p:spPr/>
      </p:pic>
      <p:pic>
        <p:nvPicPr>
          <p:cNvPr id="8" name="Espace réservé pour une image  7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r="70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68875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>
          <a:xfrm>
            <a:off x="1165573" y="136758"/>
            <a:ext cx="10058402" cy="1216152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b="1" dirty="0" err="1"/>
              <a:t>Ta’oht</a:t>
            </a:r>
            <a:r>
              <a:rPr lang="fr-FR" sz="4800" b="1" dirty="0"/>
              <a:t> </a:t>
            </a:r>
            <a:r>
              <a:rPr lang="fr-FR" sz="4800" b="1" dirty="0" err="1"/>
              <a:t>iwahsohkou’tenh</a:t>
            </a:r>
            <a:r>
              <a:rPr lang="fr-FR" sz="4800" b="1" dirty="0"/>
              <a:t> ?</a:t>
            </a:r>
          </a:p>
        </p:txBody>
      </p:sp>
      <p:sp>
        <p:nvSpPr>
          <p:cNvPr id="7" name="Espace réservé du texte 6"/>
          <p:cNvSpPr>
            <a:spLocks noGrp="1"/>
          </p:cNvSpPr>
          <p:nvPr>
            <p:ph type="body" sz="half" idx="2"/>
          </p:nvPr>
        </p:nvSpPr>
        <p:spPr>
          <a:xfrm>
            <a:off x="825190" y="4935990"/>
            <a:ext cx="4861932" cy="1007610"/>
          </a:xfrm>
          <a:solidFill>
            <a:srgbClr val="00B0F0"/>
          </a:solidFill>
        </p:spPr>
        <p:txBody>
          <a:bodyPr rtlCol="0">
            <a:normAutofit/>
          </a:bodyPr>
          <a:lstStyle/>
          <a:p>
            <a:pPr algn="ctr" rtl="0"/>
            <a:r>
              <a:rPr lang="fr-FR" sz="40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Öndinienhta</a:t>
            </a:r>
            <a:r>
              <a:rPr lang="fr-FR" sz="4000" b="1" dirty="0">
                <a:solidFill>
                  <a:schemeClr val="bg1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chemeClr val="bg1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/>
          <a:p>
            <a:pPr algn="ctr"/>
            <a:r>
              <a:rPr lang="fr-FR" sz="4000" b="1" dirty="0" err="1">
                <a:solidFill>
                  <a:srgbClr val="00B050"/>
                </a:solidFill>
                <a:latin typeface="Book Antiqua" panose="02040602050305030304" pitchFamily="18" charset="0"/>
              </a:rPr>
              <a:t>Enrou’ta</a:t>
            </a:r>
            <a:r>
              <a:rPr lang="fr-FR" sz="4000" b="1" dirty="0">
                <a:solidFill>
                  <a:srgbClr val="00B050"/>
                </a:solidFill>
                <a:latin typeface="Book Antiqua" panose="02040602050305030304" pitchFamily="18" charset="0"/>
              </a:rPr>
              <a:t>’ </a:t>
            </a:r>
            <a:r>
              <a:rPr lang="fr-FR" sz="4000" b="1" dirty="0" err="1">
                <a:solidFill>
                  <a:srgbClr val="00B050"/>
                </a:solidFill>
                <a:latin typeface="Book Antiqua" panose="02040602050305030304" pitchFamily="18" charset="0"/>
              </a:rPr>
              <a:t>ïohtih</a:t>
            </a:r>
            <a:endParaRPr lang="fr-FR" sz="4000" b="1" dirty="0">
              <a:solidFill>
                <a:srgbClr val="00B050"/>
              </a:solidFill>
              <a:latin typeface="Book Antiqua" panose="02040602050305030304" pitchFamily="18" charset="0"/>
            </a:endParaRPr>
          </a:p>
          <a:p>
            <a:pPr rtl="0"/>
            <a:endParaRPr lang="fr-FR" dirty="0">
              <a:solidFill>
                <a:srgbClr val="FFC000"/>
              </a:solidFill>
            </a:endParaRPr>
          </a:p>
        </p:txBody>
      </p:sp>
      <p:pic>
        <p:nvPicPr>
          <p:cNvPr id="4" name="Espace réservé pour une image  3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3" r="7153"/>
          <a:stretch>
            <a:fillRect/>
          </a:stretch>
        </p:blipFill>
        <p:spPr/>
      </p:pic>
      <p:pic>
        <p:nvPicPr>
          <p:cNvPr id="9" name="Espace réservé pour une image  8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" b="8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3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 5"/>
          <p:cNvSpPr>
            <a:spLocks noGrp="1"/>
          </p:cNvSpPr>
          <p:nvPr>
            <p:ph type="title"/>
          </p:nvPr>
        </p:nvSpPr>
        <p:spPr>
          <a:xfrm>
            <a:off x="1165573" y="136758"/>
            <a:ext cx="10058402" cy="1216152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b="1" dirty="0" err="1"/>
              <a:t>Ta’oht</a:t>
            </a:r>
            <a:r>
              <a:rPr lang="fr-FR" sz="4800" b="1" dirty="0"/>
              <a:t> </a:t>
            </a:r>
            <a:r>
              <a:rPr lang="fr-FR" sz="4800" b="1" dirty="0" err="1"/>
              <a:t>iwahsohkou’tenh</a:t>
            </a:r>
            <a:r>
              <a:rPr lang="fr-FR" sz="4800" b="1" dirty="0"/>
              <a:t> ?</a:t>
            </a:r>
          </a:p>
        </p:txBody>
      </p:sp>
      <p:sp>
        <p:nvSpPr>
          <p:cNvPr id="10" name="Espace réservé du texte 9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/>
          <a:p>
            <a:pPr algn="ctr"/>
            <a:r>
              <a:rPr lang="fr-FR" sz="40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Yatsihenhstatsih</a:t>
            </a:r>
            <a:endParaRPr lang="fr-FR" sz="40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pPr rtl="0"/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5" name="Ellipse 4"/>
          <p:cNvSpPr/>
          <p:nvPr/>
        </p:nvSpPr>
        <p:spPr>
          <a:xfrm>
            <a:off x="-114300" y="1223010"/>
            <a:ext cx="6720840" cy="428625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2" name="Espace réservé pour une image  11"/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98" b="2998"/>
          <a:stretch>
            <a:fillRect/>
          </a:stretch>
        </p:blipFill>
        <p:spPr/>
      </p:pic>
      <p:sp>
        <p:nvSpPr>
          <p:cNvPr id="13" name="ZoneTexte 12"/>
          <p:cNvSpPr txBox="1"/>
          <p:nvPr/>
        </p:nvSpPr>
        <p:spPr>
          <a:xfrm>
            <a:off x="1943100" y="3004603"/>
            <a:ext cx="35775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>
                <a:solidFill>
                  <a:schemeClr val="accent1"/>
                </a:solidFill>
              </a:rPr>
              <a:t>Attention !!!</a:t>
            </a:r>
          </a:p>
        </p:txBody>
      </p:sp>
    </p:spTree>
    <p:extLst>
      <p:ext uri="{BB962C8B-B14F-4D97-AF65-F5344CB8AC3E}">
        <p14:creationId xmlns:p14="http://schemas.microsoft.com/office/powerpoint/2010/main" val="1171558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268655" y="2800066"/>
            <a:ext cx="639790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Time to </a:t>
            </a:r>
            <a:r>
              <a:rPr lang="fr-FR" sz="72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play</a:t>
            </a:r>
            <a:r>
              <a:rPr lang="fr-FR" sz="72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!</a:t>
            </a:r>
            <a:endParaRPr lang="fr-FR" sz="72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5498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065212" y="0"/>
            <a:ext cx="10058402" cy="1219200"/>
          </a:xfrm>
        </p:spPr>
        <p:txBody>
          <a:bodyPr rtlCol="0"/>
          <a:lstStyle/>
          <a:p>
            <a:pPr algn="ctr"/>
            <a:r>
              <a:rPr lang="fr-FR" sz="5400" b="1" dirty="0" smtClean="0">
                <a:solidFill>
                  <a:schemeClr val="accent5"/>
                </a:solidFill>
              </a:rPr>
              <a:t>First </a:t>
            </a:r>
            <a:r>
              <a:rPr lang="fr-FR" sz="5400" b="1" dirty="0" err="1" smtClean="0">
                <a:solidFill>
                  <a:schemeClr val="accent5"/>
                </a:solidFill>
              </a:rPr>
              <a:t>game</a:t>
            </a:r>
            <a:endParaRPr lang="fr-FR" b="1" dirty="0">
              <a:solidFill>
                <a:schemeClr val="accent5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524108" y="1694985"/>
            <a:ext cx="6560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200" b="1" u="sng" dirty="0" err="1">
                <a:solidFill>
                  <a:srgbClr val="92D050"/>
                </a:solidFill>
              </a:rPr>
              <a:t>Ta’oht</a:t>
            </a:r>
            <a:r>
              <a:rPr lang="fr-CA" sz="3200" b="1" u="sng" dirty="0">
                <a:solidFill>
                  <a:srgbClr val="92D050"/>
                </a:solidFill>
              </a:rPr>
              <a:t> </a:t>
            </a:r>
            <a:r>
              <a:rPr lang="fr-CA" sz="3200" b="1" u="sng" dirty="0" err="1">
                <a:solidFill>
                  <a:srgbClr val="92D050"/>
                </a:solidFill>
              </a:rPr>
              <a:t>iwahsohkou’tenh</a:t>
            </a:r>
            <a:r>
              <a:rPr lang="fr-CA" sz="3200" b="1" u="sng" dirty="0">
                <a:solidFill>
                  <a:srgbClr val="92D050"/>
                </a:solidFill>
              </a:rPr>
              <a:t> ?</a:t>
            </a:r>
          </a:p>
        </p:txBody>
      </p:sp>
      <p:sp>
        <p:nvSpPr>
          <p:cNvPr id="7" name="Espace réservé du texte 9"/>
          <p:cNvSpPr txBox="1">
            <a:spLocks/>
          </p:cNvSpPr>
          <p:nvPr/>
        </p:nvSpPr>
        <p:spPr>
          <a:xfrm>
            <a:off x="6399072" y="3270801"/>
            <a:ext cx="4368980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Yatsihenhstatsih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8" name="Espace réservé du texte 9"/>
          <p:cNvSpPr txBox="1">
            <a:spLocks/>
          </p:cNvSpPr>
          <p:nvPr/>
        </p:nvSpPr>
        <p:spPr>
          <a:xfrm>
            <a:off x="6251808" y="2298063"/>
            <a:ext cx="4368980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Enrou’ta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  <a:p>
            <a:endParaRPr lang="fr-FR" dirty="0">
              <a:solidFill>
                <a:srgbClr val="FFC000"/>
              </a:solidFill>
            </a:endParaRPr>
          </a:p>
        </p:txBody>
      </p:sp>
      <p:sp>
        <p:nvSpPr>
          <p:cNvPr id="9" name="Espace réservé du texte 6"/>
          <p:cNvSpPr txBox="1">
            <a:spLocks/>
          </p:cNvSpPr>
          <p:nvPr/>
        </p:nvSpPr>
        <p:spPr>
          <a:xfrm>
            <a:off x="6399072" y="4346007"/>
            <a:ext cx="4368980" cy="100761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7472" indent="-347472" algn="l" defTabSz="914400" rtl="0" eaLnBrk="1" latinLnBrk="0" hangingPunct="1">
              <a:lnSpc>
                <a:spcPct val="10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3464" algn="l" defTabSz="914400" rtl="0" eaLnBrk="1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Yaronhia</a:t>
            </a:r>
            <a:r>
              <a:rPr lang="fr-FR" sz="3600" b="1" dirty="0">
                <a:solidFill>
                  <a:schemeClr val="tx2"/>
                </a:solidFill>
                <a:latin typeface="Book Antiqua" panose="02040602050305030304" pitchFamily="18" charset="0"/>
              </a:rPr>
              <a:t>’ </a:t>
            </a:r>
            <a:r>
              <a:rPr lang="fr-FR" sz="3600" b="1" dirty="0" err="1">
                <a:solidFill>
                  <a:schemeClr val="tx2"/>
                </a:solidFill>
                <a:latin typeface="Book Antiqua" panose="02040602050305030304" pitchFamily="18" charset="0"/>
              </a:rPr>
              <a:t>ïohtih</a:t>
            </a:r>
            <a:endParaRPr lang="fr-FR" sz="3600" b="1" dirty="0">
              <a:solidFill>
                <a:schemeClr val="tx2"/>
              </a:solidFill>
              <a:latin typeface="Book Antiqua" panose="02040602050305030304" pitchFamily="18" charset="0"/>
            </a:endParaRPr>
          </a:p>
        </p:txBody>
      </p:sp>
      <p:sp>
        <p:nvSpPr>
          <p:cNvPr id="10" name="Rectangle à coins arrondis 9"/>
          <p:cNvSpPr/>
          <p:nvPr/>
        </p:nvSpPr>
        <p:spPr>
          <a:xfrm>
            <a:off x="1895708" y="2430966"/>
            <a:ext cx="2662135" cy="2545637"/>
          </a:xfrm>
          <a:prstGeom prst="roundRect">
            <a:avLst/>
          </a:prstGeom>
          <a:solidFill>
            <a:schemeClr val="tx2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8382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lustration Nature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60_TF03431377_TF03431377.potx" id="{F05F1E57-AC66-42B0-9DE6-2615D392D1F4}" vid="{13E0EB68-91B4-47CB-AAA7-D055D1B77095}"/>
    </a:ext>
  </a:extLst>
</a:theme>
</file>

<file path=ppt/theme/theme2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Présentation Nature, modèle paysage illustré (grand écran)</Template>
  <TotalTime>237</TotalTime>
  <Words>603</Words>
  <Application>Microsoft Office PowerPoint</Application>
  <PresentationFormat>Grand écran</PresentationFormat>
  <Paragraphs>283</Paragraphs>
  <Slides>47</Slides>
  <Notes>47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58" baseType="lpstr">
      <vt:lpstr>Arial</vt:lpstr>
      <vt:lpstr>Bahnschrift</vt:lpstr>
      <vt:lpstr>Bahnschrift Light</vt:lpstr>
      <vt:lpstr>Book Antiqua</vt:lpstr>
      <vt:lpstr>Calibri</vt:lpstr>
      <vt:lpstr>Calisto MT</vt:lpstr>
      <vt:lpstr>Century Gothic</vt:lpstr>
      <vt:lpstr>Maiandra GD</vt:lpstr>
      <vt:lpstr>Segoe Print</vt:lpstr>
      <vt:lpstr>Times New Roman</vt:lpstr>
      <vt:lpstr>Illustration Nature 16:9</vt:lpstr>
      <vt:lpstr>Yeienhwi’s onywawenda’ «I’m learning our language»</vt:lpstr>
      <vt:lpstr>Entate’ : </vt:lpstr>
      <vt:lpstr>Ta’oht iwahsohkou’tenh ?</vt:lpstr>
      <vt:lpstr>Ta’oht iwahsohkou’tenh ?</vt:lpstr>
      <vt:lpstr>Ta’oht iwahsohkou’tenh ?</vt:lpstr>
      <vt:lpstr>Ta’oht iwahsohkou’tenh ?</vt:lpstr>
      <vt:lpstr>Ta’oht iwahsohkou’tenh ?</vt:lpstr>
      <vt:lpstr>Présentation PowerPoint</vt:lpstr>
      <vt:lpstr>First game</vt:lpstr>
      <vt:lpstr>First game</vt:lpstr>
      <vt:lpstr>First game</vt:lpstr>
      <vt:lpstr>First game</vt:lpstr>
      <vt:lpstr>First game</vt:lpstr>
      <vt:lpstr>First game</vt:lpstr>
      <vt:lpstr>First game</vt:lpstr>
      <vt:lpstr>First game</vt:lpstr>
      <vt:lpstr>First game</vt:lpstr>
      <vt:lpstr>Second game</vt:lpstr>
      <vt:lpstr>Second game</vt:lpstr>
      <vt:lpstr>Second game</vt:lpstr>
      <vt:lpstr>Second game</vt:lpstr>
      <vt:lpstr>Second game</vt:lpstr>
      <vt:lpstr>Second game</vt:lpstr>
      <vt:lpstr>Second game</vt:lpstr>
      <vt:lpstr>Second game</vt:lpstr>
      <vt:lpstr>Second game</vt:lpstr>
      <vt:lpstr>Expressing the colour of an object</vt:lpstr>
      <vt:lpstr>Expressing the colour of an object</vt:lpstr>
      <vt:lpstr>Ta’oht iwahsohkou’tenh ?</vt:lpstr>
      <vt:lpstr>Expressing the colour of an object</vt:lpstr>
      <vt:lpstr>Expressing the colour of an object</vt:lpstr>
      <vt:lpstr>Ta’oht iwahsohkou’tenh ?</vt:lpstr>
      <vt:lpstr>Expressing the colour of an object</vt:lpstr>
      <vt:lpstr>Expressing the colour of an object</vt:lpstr>
      <vt:lpstr>Expressing the colour of an object</vt:lpstr>
      <vt:lpstr>Ta’oht iwahsohkou’tenh ?</vt:lpstr>
      <vt:lpstr>Expressing the colour of an object</vt:lpstr>
      <vt:lpstr>Exprimer la couleur d’un objet</vt:lpstr>
      <vt:lpstr>Présentation PowerPoint</vt:lpstr>
      <vt:lpstr>Third game</vt:lpstr>
      <vt:lpstr>Third game</vt:lpstr>
      <vt:lpstr>Third game</vt:lpstr>
      <vt:lpstr>Fourth game</vt:lpstr>
      <vt:lpstr>Fourth game</vt:lpstr>
      <vt:lpstr>Fourth game</vt:lpstr>
      <vt:lpstr>Fourth game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Yeienhwi’s onywawenda’ «J’apprends notre langue»</dc:title>
  <dc:creator>arakwa sioui</dc:creator>
  <cp:lastModifiedBy>Keven Vachon</cp:lastModifiedBy>
  <cp:revision>67</cp:revision>
  <cp:lastPrinted>2019-05-09T18:09:56Z</cp:lastPrinted>
  <dcterms:created xsi:type="dcterms:W3CDTF">2019-02-25T13:14:00Z</dcterms:created>
  <dcterms:modified xsi:type="dcterms:W3CDTF">2020-01-09T15:40:03Z</dcterms:modified>
</cp:coreProperties>
</file>