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3" r:id="rId3"/>
    <p:sldId id="282" r:id="rId4"/>
    <p:sldId id="280" r:id="rId5"/>
    <p:sldId id="283" r:id="rId6"/>
    <p:sldId id="281" r:id="rId7"/>
    <p:sldId id="279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7" r:id="rId19"/>
  </p:sldIdLst>
  <p:sldSz cx="12188825" cy="6858000"/>
  <p:notesSz cx="9236075" cy="6950075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89" userDrawn="1">
          <p15:clr>
            <a:srgbClr val="A4A3A4"/>
          </p15:clr>
        </p15:guide>
        <p15:guide id="2" pos="29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72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5000" autoAdjust="0"/>
  </p:normalViewPr>
  <p:slideViewPr>
    <p:cSldViewPr>
      <p:cViewPr varScale="1">
        <p:scale>
          <a:sx n="111" d="100"/>
          <a:sy n="111" d="100"/>
        </p:scale>
        <p:origin x="402" y="10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2910" y="102"/>
      </p:cViewPr>
      <p:guideLst>
        <p:guide orient="horz" pos="2189"/>
        <p:guide pos="29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475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5231639" y="0"/>
            <a:ext cx="4002299" cy="3475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pPr rtl="0"/>
            <a:fld id="{2AACEC99-872E-4BE6-87CE-5462E299CF63}" type="datetime1">
              <a:rPr lang="fr-FR" smtClean="0"/>
              <a:t>08/01/2020</a:t>
            </a:fld>
            <a:endParaRPr lang="fr-FR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6601365"/>
            <a:ext cx="4002299" cy="3475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5231639" y="6601365"/>
            <a:ext cx="4002299" cy="3475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pPr rtl="0"/>
            <a:fld id="{92837A6B-DAA4-4C2D-AEAB-4E9E70095794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15455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475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475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pPr rtl="0"/>
            <a:fld id="{FE8AAD21-5A52-4ED4-B699-8F94AA279DBC}" type="datetime1">
              <a:rPr lang="fr-FR" noProof="0" smtClean="0"/>
              <a:t>08/01/2020</a:t>
            </a:fld>
            <a:endParaRPr lang="fr-FR" noProof="0"/>
          </a:p>
        </p:txBody>
      </p:sp>
      <p:sp>
        <p:nvSpPr>
          <p:cNvPr id="4" name="Espace réservé d’image de diapositive 3"/>
          <p:cNvSpPr>
            <a:spLocks noGrp="1" noRot="1" noChangeAspect="1"/>
          </p:cNvSpPr>
          <p:nvPr>
            <p:ph type="sldImg" idx="2"/>
          </p:nvPr>
        </p:nvSpPr>
        <p:spPr>
          <a:xfrm>
            <a:off x="2303463" y="520700"/>
            <a:ext cx="4630737" cy="2606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rtl="0"/>
            <a:endParaRPr lang="fr-FR" noProof="0"/>
          </a:p>
        </p:txBody>
      </p:sp>
      <p:sp>
        <p:nvSpPr>
          <p:cNvPr id="5" name="Espace réservé des notes 4"/>
          <p:cNvSpPr>
            <a:spLocks noGrp="1"/>
          </p:cNvSpPr>
          <p:nvPr>
            <p:ph type="body" sz="quarter" idx="3"/>
          </p:nvPr>
        </p:nvSpPr>
        <p:spPr>
          <a:xfrm>
            <a:off x="923608" y="3301286"/>
            <a:ext cx="7388860" cy="31275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6601365"/>
            <a:ext cx="4002299" cy="3475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5231639" y="6601365"/>
            <a:ext cx="4002299" cy="3475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pPr rtl="0"/>
            <a:fld id="{03266150-FA26-45B5-BF0B-186B42A09DC9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459467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3266150-FA26-45B5-BF0B-186B42A09DC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4599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3266150-FA26-45B5-BF0B-186B42A09DC9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08982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3266150-FA26-45B5-BF0B-186B42A09DC9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09125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3266150-FA26-45B5-BF0B-186B42A09DC9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43981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3266150-FA26-45B5-BF0B-186B42A09DC9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86458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3266150-FA26-45B5-BF0B-186B42A09DC9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12236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3266150-FA26-45B5-BF0B-186B42A09DC9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92990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3266150-FA26-45B5-BF0B-186B42A09DC9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37374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3266150-FA26-45B5-BF0B-186B42A09DC9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41635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3266150-FA26-45B5-BF0B-186B42A09DC9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4318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3266150-FA26-45B5-BF0B-186B42A09DC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9291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3266150-FA26-45B5-BF0B-186B42A09DC9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092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3266150-FA26-45B5-BF0B-186B42A09DC9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5104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3266150-FA26-45B5-BF0B-186B42A09DC9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3680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3266150-FA26-45B5-BF0B-186B42A09DC9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47952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3266150-FA26-45B5-BF0B-186B42A09DC9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57279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3266150-FA26-45B5-BF0B-186B42A09DC9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53696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3266150-FA26-45B5-BF0B-186B42A09DC9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1556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081" y="4960137"/>
            <a:ext cx="7770376" cy="1463040"/>
          </a:xfrm>
        </p:spPr>
        <p:txBody>
          <a:bodyPr anchor="ctr">
            <a:normAutofit/>
          </a:bodyPr>
          <a:lstStyle>
            <a:lvl1pPr algn="r">
              <a:defRPr sz="4999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08357" y="4960137"/>
            <a:ext cx="3199567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799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063" indent="0" algn="ctr">
              <a:buNone/>
              <a:defRPr sz="17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799"/>
            </a:lvl4pPr>
            <a:lvl5pPr marL="1828251" indent="0" algn="ctr">
              <a:buNone/>
              <a:defRPr sz="1799"/>
            </a:lvl5pPr>
            <a:lvl6pPr marL="2285314" indent="0" algn="ctr">
              <a:buNone/>
              <a:defRPr sz="1799"/>
            </a:lvl6pPr>
            <a:lvl7pPr marL="2742377" indent="0" algn="ctr">
              <a:buNone/>
              <a:defRPr sz="1799"/>
            </a:lvl7pPr>
            <a:lvl8pPr marL="3199440" indent="0" algn="ctr">
              <a:buNone/>
              <a:defRPr sz="1799"/>
            </a:lvl8pPr>
            <a:lvl9pPr marL="3656503" indent="0" algn="ctr">
              <a:buNone/>
              <a:defRPr sz="17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 rtl="0"/>
            <a:fld id="{6CB2F408-2159-467B-8D02-187BA7FD5CF2}" type="datetime1">
              <a:rPr lang="fr-FR" noProof="0" smtClean="0"/>
              <a:t>08/01/2020</a:t>
            </a:fld>
            <a:endParaRPr lang="fr-FR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93B167E-EA96-4147-81DE-549160052C22}" type="slidenum">
              <a:rPr lang="fr-FR" noProof="0" smtClean="0"/>
              <a:pPr rtl="0"/>
              <a:t>‹N°›</a:t>
            </a:fld>
            <a:endParaRPr lang="fr-FR" noProof="0"/>
          </a:p>
        </p:txBody>
      </p:sp>
      <p:sp>
        <p:nvSpPr>
          <p:cNvPr id="13" name="Rectangle 12"/>
          <p:cNvSpPr/>
          <p:nvPr/>
        </p:nvSpPr>
        <p:spPr>
          <a:xfrm>
            <a:off x="0" y="-1"/>
            <a:ext cx="12188825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4658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568224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CB2F408-2159-467B-8D02-187BA7FD5CF2}" type="datetime1">
              <a:rPr lang="fr-FR" noProof="0" smtClean="0"/>
              <a:t>08/01/2020</a:t>
            </a:fld>
            <a:endParaRPr lang="fr-FR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93B167E-EA96-4147-81DE-549160052C22}" type="slidenum">
              <a:rPr lang="fr-FR" noProof="0" smtClean="0"/>
              <a:pPr rtl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97516114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9" y="762000"/>
            <a:ext cx="262821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343" y="762000"/>
            <a:ext cx="7579926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CB2F408-2159-467B-8D02-187BA7FD5CF2}" type="datetime1">
              <a:rPr lang="fr-FR" noProof="0" smtClean="0"/>
              <a:t>08/01/2020</a:t>
            </a:fld>
            <a:endParaRPr lang="fr-FR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93B167E-EA96-4147-81DE-549160052C22}" type="slidenum">
              <a:rPr lang="fr-FR" noProof="0" smtClean="0"/>
              <a:pPr rtl="0"/>
              <a:t>‹N°›</a:t>
            </a:fld>
            <a:endParaRPr lang="fr-FR" noProof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5781" y="59382"/>
            <a:ext cx="0" cy="91416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551869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CB2F408-2159-467B-8D02-187BA7FD5CF2}" type="datetime1">
              <a:rPr lang="fr-FR" noProof="0" smtClean="0"/>
              <a:t>08/01/2020</a:t>
            </a:fld>
            <a:endParaRPr lang="fr-FR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93B167E-EA96-4147-81DE-549160052C22}" type="slidenum">
              <a:rPr lang="fr-FR" noProof="0" smtClean="0"/>
              <a:pPr rtl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87797158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081" y="4960137"/>
            <a:ext cx="7770376" cy="1463040"/>
          </a:xfrm>
        </p:spPr>
        <p:txBody>
          <a:bodyPr anchor="ctr">
            <a:normAutofit/>
          </a:bodyPr>
          <a:lstStyle>
            <a:lvl1pPr algn="r">
              <a:defRPr sz="4999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08357" y="4960137"/>
            <a:ext cx="3199567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99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CB2F408-2159-467B-8D02-187BA7FD5CF2}" type="datetime1">
              <a:rPr lang="fr-FR" noProof="0" smtClean="0"/>
              <a:t>08/01/2020</a:t>
            </a:fld>
            <a:endParaRPr lang="fr-FR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93B167E-EA96-4147-81DE-549160052C22}" type="slidenum">
              <a:rPr lang="fr-FR" noProof="0" smtClean="0"/>
              <a:pPr rtl="0"/>
              <a:t>‹N°›</a:t>
            </a:fld>
            <a:endParaRPr lang="fr-FR" noProof="0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12188825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8384658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302544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3861" y="585216"/>
            <a:ext cx="9717541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3860" y="2286000"/>
            <a:ext cx="4753642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7760" y="2286000"/>
            <a:ext cx="4753642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CB2F408-2159-467B-8D02-187BA7FD5CF2}" type="datetime1">
              <a:rPr lang="fr-FR" noProof="0" smtClean="0"/>
              <a:t>08/01/2020</a:t>
            </a:fld>
            <a:endParaRPr lang="fr-F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93B167E-EA96-4147-81DE-549160052C22}" type="slidenum">
              <a:rPr lang="fr-FR" noProof="0" smtClean="0"/>
              <a:pPr rtl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96150984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3861" y="2179636"/>
            <a:ext cx="4753642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99" b="0" cap="none" baseline="0">
                <a:solidFill>
                  <a:schemeClr val="accent1"/>
                </a:solidFill>
                <a:latin typeface="+mn-lt"/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3861" y="2967788"/>
            <a:ext cx="4753642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8" y="2179636"/>
            <a:ext cx="4753642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99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marL="0" lvl="0" indent="0" algn="l" defTabSz="914126" rtl="0" eaLnBrk="1" latinLnBrk="0" hangingPunct="1">
              <a:lnSpc>
                <a:spcPct val="90000"/>
              </a:lnSpc>
              <a:spcBef>
                <a:spcPts val="1799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8" y="2967788"/>
            <a:ext cx="4753642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CB2F408-2159-467B-8D02-187BA7FD5CF2}" type="datetime1">
              <a:rPr lang="fr-FR" noProof="0" smtClean="0"/>
              <a:t>08/01/2020</a:t>
            </a:fld>
            <a:endParaRPr lang="fr-FR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93B167E-EA96-4147-81DE-549160052C22}" type="slidenum">
              <a:rPr lang="fr-FR" noProof="0" smtClean="0"/>
              <a:pPr rtl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78217910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CB2F408-2159-467B-8D02-187BA7FD5CF2}" type="datetime1">
              <a:rPr lang="fr-FR" noProof="0" smtClean="0"/>
              <a:t>08/01/2020</a:t>
            </a:fld>
            <a:endParaRPr lang="fr-FR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93B167E-EA96-4147-81DE-549160052C22}" type="slidenum">
              <a:rPr lang="fr-FR" noProof="0" smtClean="0"/>
              <a:pPr rtl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74108151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CB2F408-2159-467B-8D02-187BA7FD5CF2}" type="datetime1">
              <a:rPr lang="fr-FR" noProof="0" smtClean="0"/>
              <a:t>08/01/2020</a:t>
            </a:fld>
            <a:endParaRPr lang="fr-FR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93B167E-EA96-4147-81DE-549160052C22}" type="slidenum">
              <a:rPr lang="fr-FR" noProof="0" smtClean="0"/>
              <a:pPr rtl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76775410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3861" y="471509"/>
            <a:ext cx="4387977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9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3512" y="822960"/>
            <a:ext cx="5676945" cy="5184648"/>
          </a:xfrm>
        </p:spPr>
        <p:txBody>
          <a:bodyPr/>
          <a:lstStyle>
            <a:lvl1pPr>
              <a:defRPr sz="2399"/>
            </a:lvl1pPr>
            <a:lvl2pPr>
              <a:defRPr sz="1999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3861" y="2257506"/>
            <a:ext cx="4387977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CB2F408-2159-467B-8D02-187BA7FD5CF2}" type="datetime1">
              <a:rPr lang="fr-FR" noProof="0" smtClean="0"/>
              <a:t>08/01/2020</a:t>
            </a:fld>
            <a:endParaRPr lang="fr-F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93B167E-EA96-4147-81DE-549160052C22}" type="slidenum">
              <a:rPr lang="fr-FR" noProof="0" smtClean="0"/>
              <a:pPr rtl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51111666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081" y="4960138"/>
            <a:ext cx="7770376" cy="1463040"/>
          </a:xfrm>
        </p:spPr>
        <p:txBody>
          <a:bodyPr anchor="ctr">
            <a:normAutofit/>
          </a:bodyPr>
          <a:lstStyle>
            <a:lvl1pPr algn="r">
              <a:defRPr sz="4999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5778" cy="4572000"/>
          </a:xfrm>
          <a:solidFill>
            <a:schemeClr val="accent1"/>
          </a:solidFill>
        </p:spPr>
        <p:txBody>
          <a:bodyPr lIns="457200" tIns="365760" rIns="45720" bIns="45720" anchor="t"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8357" y="4960138"/>
            <a:ext cx="3199567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99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CB2F408-2159-467B-8D02-187BA7FD5CF2}" type="datetime1">
              <a:rPr lang="fr-FR" noProof="0" smtClean="0"/>
              <a:t>08/01/2020</a:t>
            </a:fld>
            <a:endParaRPr lang="fr-F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93B167E-EA96-4147-81DE-549160052C22}" type="slidenum">
              <a:rPr lang="fr-FR" noProof="0" smtClean="0"/>
              <a:pPr rtl="0"/>
              <a:t>‹N°›</a:t>
            </a:fld>
            <a:endParaRPr lang="fr-FR" noProof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4659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495822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3861" y="585216"/>
            <a:ext cx="9717541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3862" y="2286000"/>
            <a:ext cx="9717542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3863" y="6470704"/>
            <a:ext cx="215358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6CB2F408-2159-467B-8D02-187BA7FD5CF2}" type="datetime1">
              <a:rPr lang="fr-FR" noProof="0" smtClean="0"/>
              <a:t>08/01/2020</a:t>
            </a:fld>
            <a:endParaRPr lang="fr-FR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1671" y="6470704"/>
            <a:ext cx="589992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4511" y="6470704"/>
            <a:ext cx="97341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693B167E-EA96-4147-81DE-549160052C22}" type="slidenum">
              <a:rPr lang="fr-FR" noProof="0" smtClean="0"/>
              <a:pPr rtl="0"/>
              <a:t>‹N°›</a:t>
            </a:fld>
            <a:endParaRPr lang="fr-FR" noProof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1802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78041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126" rtl="0" eaLnBrk="1" latinLnBrk="0" hangingPunct="1">
        <a:lnSpc>
          <a:spcPct val="80000"/>
        </a:lnSpc>
        <a:spcBef>
          <a:spcPct val="0"/>
        </a:spcBef>
        <a:buNone/>
        <a:defRPr sz="4999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13" indent="-91413" algn="l" defTabSz="914126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199" kern="1200">
          <a:solidFill>
            <a:schemeClr val="tx1"/>
          </a:solidFill>
          <a:latin typeface="+mn-lt"/>
          <a:ea typeface="+mn-ea"/>
          <a:cs typeface="+mn-cs"/>
        </a:defRPr>
      </a:lvl1pPr>
      <a:lvl2pPr marL="265096" indent="-137119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447922" indent="-137119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182" indent="-137119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007" indent="-137119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126" indent="-137119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386" indent="-137119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5787" indent="-137119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047" indent="-137119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13892" y="1916832"/>
            <a:ext cx="9684567" cy="2667000"/>
          </a:xfrm>
        </p:spPr>
        <p:txBody>
          <a:bodyPr rtlCol="0">
            <a:normAutofit/>
          </a:bodyPr>
          <a:lstStyle/>
          <a:p>
            <a:pPr rtl="0"/>
            <a:r>
              <a:rPr lang="fr-FR" sz="6600" b="1" dirty="0" err="1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  <a:latin typeface="Maiandra GD" panose="020E0502030308020204" pitchFamily="34" charset="0"/>
              </a:rPr>
              <a:t>Yeienhwi’s</a:t>
            </a:r>
            <a:r>
              <a:rPr lang="fr-FR" sz="660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  <a:latin typeface="Maiandra GD" panose="020E0502030308020204" pitchFamily="34" charset="0"/>
              </a:rPr>
              <a:t> </a:t>
            </a:r>
            <a:r>
              <a:rPr lang="fr-FR" sz="6600" b="1" dirty="0" err="1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  <a:latin typeface="Maiandra GD" panose="020E0502030308020204" pitchFamily="34" charset="0"/>
              </a:rPr>
              <a:t>onywawenda</a:t>
            </a:r>
            <a:r>
              <a:rPr lang="fr-FR" sz="660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  <a:latin typeface="Maiandra GD" panose="020E0502030308020204" pitchFamily="34" charset="0"/>
              </a:rPr>
              <a:t>’</a:t>
            </a:r>
            <a:r>
              <a:rPr lang="fr-FR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/>
            </a:r>
            <a:br>
              <a:rPr lang="fr-FR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rPr>
            </a:br>
            <a:r>
              <a:rPr lang="fr-FR" sz="4000" b="1" i="1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Bahnschrift Light" panose="020B0502040204020203" pitchFamily="34" charset="0"/>
              </a:rPr>
              <a:t>«</a:t>
            </a:r>
            <a:r>
              <a:rPr lang="fr-FR" sz="4000" b="1" i="1" dirty="0" err="1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Bahnschrift Light" panose="020B0502040204020203" pitchFamily="34" charset="0"/>
              </a:rPr>
              <a:t>I’m</a:t>
            </a:r>
            <a:r>
              <a:rPr lang="fr-FR" sz="4000" b="1" i="1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Bahnschrift Light" panose="020B0502040204020203" pitchFamily="34" charset="0"/>
              </a:rPr>
              <a:t> </a:t>
            </a:r>
            <a:r>
              <a:rPr lang="fr-FR" sz="4000" b="1" i="1" dirty="0" err="1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Bahnschrift Light" panose="020B0502040204020203" pitchFamily="34" charset="0"/>
              </a:rPr>
              <a:t>learning</a:t>
            </a:r>
            <a:r>
              <a:rPr lang="fr-FR" sz="4000" b="1" i="1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Bahnschrift Light" panose="020B0502040204020203" pitchFamily="34" charset="0"/>
              </a:rPr>
              <a:t> </a:t>
            </a:r>
            <a:r>
              <a:rPr lang="fr-FR" sz="4000" b="1" i="1" dirty="0" err="1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Bahnschrift Light" panose="020B0502040204020203" pitchFamily="34" charset="0"/>
              </a:rPr>
              <a:t>our</a:t>
            </a:r>
            <a:r>
              <a:rPr lang="fr-FR" sz="4000" b="1" i="1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Bahnschrift Light" panose="020B0502040204020203" pitchFamily="34" charset="0"/>
              </a:rPr>
              <a:t> </a:t>
            </a:r>
            <a:r>
              <a:rPr lang="fr-FR" sz="4000" b="1" i="1" dirty="0" err="1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Bahnschrift Light" panose="020B0502040204020203" pitchFamily="34" charset="0"/>
              </a:rPr>
              <a:t>language</a:t>
            </a:r>
            <a:r>
              <a:rPr lang="fr-FR" sz="4000" b="1" i="1" dirty="0" smtClean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Bahnschrift Light" panose="020B0502040204020203" pitchFamily="34" charset="0"/>
              </a:rPr>
              <a:t>»</a:t>
            </a:r>
            <a:endParaRPr lang="fr-FR" sz="5400" b="1" i="1" dirty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fr-FR" b="1" dirty="0" err="1"/>
              <a:t>O’niänih</a:t>
            </a:r>
            <a:r>
              <a:rPr lang="fr-FR" b="1" dirty="0"/>
              <a:t> 2 </a:t>
            </a:r>
            <a:r>
              <a:rPr lang="fr-FR" b="1" dirty="0" smtClean="0"/>
              <a:t>(</a:t>
            </a:r>
            <a:r>
              <a:rPr lang="fr-FR" b="1" dirty="0" err="1" smtClean="0"/>
              <a:t>Week</a:t>
            </a:r>
            <a:r>
              <a:rPr lang="fr-FR" b="1" dirty="0" smtClean="0"/>
              <a:t> </a:t>
            </a:r>
            <a:r>
              <a:rPr lang="fr-FR" b="1" dirty="0"/>
              <a:t>2)</a:t>
            </a:r>
          </a:p>
          <a:p>
            <a:pPr rtl="0"/>
            <a:r>
              <a:rPr lang="fr-FR" sz="1800" dirty="0" err="1" smtClean="0"/>
              <a:t>Skat</a:t>
            </a:r>
            <a:r>
              <a:rPr lang="fr-FR" sz="1800" dirty="0" smtClean="0"/>
              <a:t> </a:t>
            </a:r>
            <a:r>
              <a:rPr lang="fr-FR" sz="1800" dirty="0" err="1" smtClean="0"/>
              <a:t>Level</a:t>
            </a:r>
            <a:r>
              <a:rPr lang="fr-FR" sz="1800" dirty="0" smtClean="0"/>
              <a:t> (</a:t>
            </a:r>
            <a:r>
              <a:rPr lang="fr-FR" sz="1800" dirty="0" err="1" smtClean="0"/>
              <a:t>Level</a:t>
            </a:r>
            <a:r>
              <a:rPr lang="fr-FR" sz="1800" dirty="0" smtClean="0"/>
              <a:t> </a:t>
            </a:r>
            <a:r>
              <a:rPr lang="fr-FR" sz="1800" dirty="0"/>
              <a:t>1)</a:t>
            </a:r>
          </a:p>
          <a:p>
            <a:pPr rtl="0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61764" y="6490900"/>
            <a:ext cx="77768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i="1" dirty="0" err="1" smtClean="0"/>
              <a:t>Language</a:t>
            </a:r>
            <a:r>
              <a:rPr lang="fr-CA" sz="1200" i="1" dirty="0" smtClean="0"/>
              <a:t> </a:t>
            </a:r>
            <a:r>
              <a:rPr lang="fr-CA" sz="1200" i="1" dirty="0" err="1" smtClean="0"/>
              <a:t>sector</a:t>
            </a:r>
            <a:r>
              <a:rPr lang="fr-CA" sz="1200" i="1" dirty="0" smtClean="0"/>
              <a:t>, </a:t>
            </a:r>
            <a:r>
              <a:rPr lang="fr-CA" sz="1200" i="1" dirty="0"/>
              <a:t>CDFM huron-wendat</a:t>
            </a:r>
          </a:p>
        </p:txBody>
      </p:sp>
    </p:spTree>
    <p:extLst>
      <p:ext uri="{BB962C8B-B14F-4D97-AF65-F5344CB8AC3E}">
        <p14:creationId xmlns:p14="http://schemas.microsoft.com/office/powerpoint/2010/main" val="116178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454818" y="764704"/>
            <a:ext cx="10908705" cy="1144556"/>
          </a:xfrm>
        </p:spPr>
        <p:txBody>
          <a:bodyPr rtlCol="0">
            <a:noAutofit/>
          </a:bodyPr>
          <a:lstStyle/>
          <a:p>
            <a:pPr algn="ctr" rtl="0"/>
            <a:r>
              <a:rPr lang="fr-CA" sz="4800" b="1" dirty="0" err="1" smtClean="0">
                <a:latin typeface="Maiandra GD" panose="020E0502030308020204" pitchFamily="34" charset="0"/>
              </a:rPr>
              <a:t>Vocabulary</a:t>
            </a:r>
            <a:r>
              <a:rPr lang="fr-CA" sz="4800" b="1" dirty="0" smtClean="0">
                <a:latin typeface="Maiandra GD" panose="020E0502030308020204" pitchFamily="34" charset="0"/>
              </a:rPr>
              <a:t> </a:t>
            </a:r>
            <a:r>
              <a:rPr lang="fr-CA" sz="4800" b="1" dirty="0">
                <a:latin typeface="Maiandra GD" panose="020E0502030308020204" pitchFamily="34" charset="0"/>
              </a:rPr>
              <a:t>: Nature</a:t>
            </a:r>
            <a:endParaRPr lang="fr-FR" sz="4800" b="1" dirty="0">
              <a:latin typeface="Maiandra GD" panose="020E0502030308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7788" y="2276872"/>
            <a:ext cx="10350896" cy="2573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>
              <a:lnSpc>
                <a:spcPct val="107000"/>
              </a:lnSpc>
              <a:spcAft>
                <a:spcPts val="800"/>
              </a:spcAft>
            </a:pPr>
            <a:r>
              <a:rPr lang="fr-CA" sz="3600" b="1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yaronhia</a:t>
            </a:r>
            <a:r>
              <a:rPr lang="fr-CA" sz="36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fr-CA" sz="3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36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fr-CA" sz="3600" dirty="0" err="1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sky</a:t>
            </a:r>
            <a:r>
              <a:rPr lang="fr-CA" sz="3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fr-CA" sz="36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enta’ </a:t>
            </a:r>
            <a:r>
              <a:rPr lang="fr-CA" sz="36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 </a:t>
            </a:r>
            <a:r>
              <a:rPr lang="fr-CA" sz="3600" dirty="0" err="1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</a:t>
            </a:r>
            <a:endParaRPr lang="fr-CA" sz="36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800"/>
              </a:spcAft>
            </a:pPr>
            <a:r>
              <a:rPr lang="fr-CA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fr-CA" sz="32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fr-CA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RON – </a:t>
            </a:r>
            <a:r>
              <a:rPr lang="fr-CA" sz="32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hia</a:t>
            </a:r>
            <a:r>
              <a:rPr lang="fr-CA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’]			[EN – ta’]</a:t>
            </a:r>
          </a:p>
          <a:p>
            <a:pPr marL="449580">
              <a:lnSpc>
                <a:spcPct val="107000"/>
              </a:lnSpc>
              <a:spcAft>
                <a:spcPts val="800"/>
              </a:spcAft>
            </a:pPr>
            <a:endParaRPr lang="fr-CA" sz="32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800"/>
              </a:spcAft>
            </a:pPr>
            <a:r>
              <a:rPr lang="fr-CA" sz="32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fr-CA" sz="32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fr-CA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3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fr-CA" sz="3200" b="1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ronhi</a:t>
            </a:r>
            <a:r>
              <a:rPr lang="fr-CA" sz="3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fr-CA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a’				</a:t>
            </a:r>
            <a:r>
              <a:rPr lang="fr-CA" sz="3200" b="1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</a:t>
            </a:r>
            <a:r>
              <a:rPr lang="fr-CA" sz="32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-a</a:t>
            </a:r>
            <a:r>
              <a:rPr lang="fr-CA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endParaRPr lang="fr-C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217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477788" y="764704"/>
            <a:ext cx="10908705" cy="1144556"/>
          </a:xfrm>
        </p:spPr>
        <p:txBody>
          <a:bodyPr rtlCol="0">
            <a:noAutofit/>
          </a:bodyPr>
          <a:lstStyle/>
          <a:p>
            <a:pPr algn="ctr" rtl="0"/>
            <a:r>
              <a:rPr lang="fr-CA" sz="4800" b="1" dirty="0" err="1" smtClean="0">
                <a:latin typeface="Maiandra GD" panose="020E0502030308020204" pitchFamily="34" charset="0"/>
              </a:rPr>
              <a:t>Vocabulary</a:t>
            </a:r>
            <a:r>
              <a:rPr lang="fr-CA" sz="4800" b="1" dirty="0" smtClean="0">
                <a:latin typeface="Maiandra GD" panose="020E0502030308020204" pitchFamily="34" charset="0"/>
              </a:rPr>
              <a:t> </a:t>
            </a:r>
            <a:r>
              <a:rPr lang="fr-CA" sz="4800" b="1" dirty="0">
                <a:latin typeface="Maiandra GD" panose="020E0502030308020204" pitchFamily="34" charset="0"/>
              </a:rPr>
              <a:t>: Nature</a:t>
            </a:r>
            <a:endParaRPr lang="fr-FR" sz="4800" b="1" dirty="0">
              <a:latin typeface="Maiandra GD" panose="020E0502030308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7788" y="2492896"/>
            <a:ext cx="11449272" cy="2493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4000" b="1" dirty="0" err="1" smtClean="0"/>
              <a:t>yashe’ta</a:t>
            </a:r>
            <a:r>
              <a:rPr lang="fr-CA" sz="4000" b="1" dirty="0" smtClean="0"/>
              <a:t>’ </a:t>
            </a:r>
            <a:r>
              <a:rPr lang="fr-CA" sz="4000" b="1" dirty="0" smtClean="0">
                <a:sym typeface="Wingdings" panose="05000000000000000000" pitchFamily="2" charset="2"/>
              </a:rPr>
              <a:t> </a:t>
            </a:r>
            <a:r>
              <a:rPr lang="fr-CA" sz="4000" dirty="0" smtClean="0">
                <a:sym typeface="Wingdings" panose="05000000000000000000" pitchFamily="2" charset="2"/>
              </a:rPr>
              <a:t>squash</a:t>
            </a:r>
            <a:r>
              <a:rPr lang="fr-CA" sz="4000" dirty="0" smtClean="0"/>
              <a:t>, </a:t>
            </a:r>
            <a:r>
              <a:rPr lang="fr-CA" sz="4000" dirty="0" err="1" smtClean="0"/>
              <a:t>bottle</a:t>
            </a:r>
            <a:r>
              <a:rPr lang="fr-CA" sz="4000" dirty="0"/>
              <a:t>	   </a:t>
            </a:r>
            <a:r>
              <a:rPr lang="fr-CA" sz="4000" dirty="0" smtClean="0"/>
              <a:t>	</a:t>
            </a:r>
            <a:r>
              <a:rPr lang="fr-CA" sz="4000" b="1" dirty="0" err="1" smtClean="0"/>
              <a:t>önenha</a:t>
            </a:r>
            <a:r>
              <a:rPr lang="fr-CA" sz="4000" b="1" dirty="0" smtClean="0"/>
              <a:t>’ </a:t>
            </a:r>
            <a:r>
              <a:rPr lang="fr-CA" sz="4000" b="1" dirty="0" smtClean="0">
                <a:sym typeface="Wingdings" panose="05000000000000000000" pitchFamily="2" charset="2"/>
              </a:rPr>
              <a:t> </a:t>
            </a:r>
            <a:r>
              <a:rPr lang="fr-CA" sz="4000" dirty="0" smtClean="0">
                <a:sym typeface="Wingdings" panose="05000000000000000000" pitchFamily="2" charset="2"/>
              </a:rPr>
              <a:t>corn</a:t>
            </a:r>
            <a:endParaRPr lang="fr-CA" sz="4000" dirty="0"/>
          </a:p>
          <a:p>
            <a:pPr marL="449580">
              <a:lnSpc>
                <a:spcPct val="107000"/>
              </a:lnSpc>
              <a:spcAft>
                <a:spcPts val="800"/>
              </a:spcAft>
            </a:pPr>
            <a:r>
              <a:rPr lang="fr-CA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fr-CA" sz="32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fr-CA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SHE’ – ta’]		</a:t>
            </a:r>
            <a:r>
              <a:rPr lang="fr-CA" sz="3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CA" sz="32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CA" sz="3200" dirty="0" smtClean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fr-CA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 – NEN – ha’]</a:t>
            </a:r>
          </a:p>
          <a:p>
            <a:pPr marL="449580">
              <a:lnSpc>
                <a:spcPct val="107000"/>
              </a:lnSpc>
              <a:spcAft>
                <a:spcPts val="800"/>
              </a:spcAft>
            </a:pPr>
            <a:endParaRPr lang="fr-CA" sz="32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800"/>
              </a:spcAft>
            </a:pPr>
            <a:r>
              <a:rPr lang="fr-CA" sz="32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fr-CA" sz="32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fr-CA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3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fr-CA" sz="3200" b="1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she’t</a:t>
            </a:r>
            <a:r>
              <a:rPr lang="fr-CA" sz="3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fr-CA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a’		</a:t>
            </a:r>
            <a:r>
              <a:rPr lang="fr-CA" sz="3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CA" sz="32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CA" sz="3200" dirty="0" smtClean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</a:t>
            </a:r>
            <a:r>
              <a:rPr lang="fr-CA" sz="3200" b="1" dirty="0" smtClean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3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fr-CA" sz="3200" b="1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nenh</a:t>
            </a:r>
            <a:r>
              <a:rPr lang="fr-CA" sz="3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CA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a’</a:t>
            </a:r>
            <a:endParaRPr lang="fr-C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361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496327" y="692696"/>
            <a:ext cx="10908705" cy="1144556"/>
          </a:xfrm>
        </p:spPr>
        <p:txBody>
          <a:bodyPr rtlCol="0">
            <a:noAutofit/>
          </a:bodyPr>
          <a:lstStyle/>
          <a:p>
            <a:pPr algn="ctr" rtl="0"/>
            <a:r>
              <a:rPr lang="fr-CA" sz="4800" b="1" dirty="0" err="1" smtClean="0">
                <a:latin typeface="Maiandra GD" panose="020E0502030308020204" pitchFamily="34" charset="0"/>
              </a:rPr>
              <a:t>Vocabulary</a:t>
            </a:r>
            <a:r>
              <a:rPr lang="fr-CA" sz="4800" b="1" dirty="0" smtClean="0">
                <a:latin typeface="Maiandra GD" panose="020E0502030308020204" pitchFamily="34" charset="0"/>
              </a:rPr>
              <a:t> </a:t>
            </a:r>
            <a:r>
              <a:rPr lang="fr-CA" sz="4800" b="1" dirty="0">
                <a:latin typeface="Maiandra GD" panose="020E0502030308020204" pitchFamily="34" charset="0"/>
              </a:rPr>
              <a:t>: Nature</a:t>
            </a:r>
            <a:endParaRPr lang="fr-FR" sz="4800" b="1" dirty="0">
              <a:latin typeface="Maiandra GD" panose="020E0502030308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7788" y="2492896"/>
            <a:ext cx="11449272" cy="2493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4000" b="1" dirty="0" err="1" smtClean="0"/>
              <a:t>otsi’tsa</a:t>
            </a:r>
            <a:r>
              <a:rPr lang="fr-CA" sz="4000" b="1" dirty="0" smtClean="0"/>
              <a:t>’ </a:t>
            </a:r>
            <a:r>
              <a:rPr lang="fr-CA" sz="4000" b="1" dirty="0" smtClean="0">
                <a:sym typeface="Wingdings" panose="05000000000000000000" pitchFamily="2" charset="2"/>
              </a:rPr>
              <a:t> </a:t>
            </a:r>
            <a:r>
              <a:rPr lang="fr-CA" sz="4000" dirty="0" err="1" smtClean="0"/>
              <a:t>flower</a:t>
            </a:r>
            <a:r>
              <a:rPr lang="fr-CA" sz="4000" dirty="0"/>
              <a:t>, </a:t>
            </a:r>
            <a:r>
              <a:rPr lang="fr-CA" sz="4000" dirty="0" err="1" smtClean="0"/>
              <a:t>beer</a:t>
            </a:r>
            <a:r>
              <a:rPr lang="fr-CA" sz="4000" dirty="0"/>
              <a:t>	</a:t>
            </a:r>
            <a:r>
              <a:rPr lang="fr-CA" sz="4000" dirty="0" smtClean="0"/>
              <a:t>	</a:t>
            </a:r>
            <a:r>
              <a:rPr lang="fr-CA" sz="4000" b="1" dirty="0" err="1" smtClean="0"/>
              <a:t>yahndawa</a:t>
            </a:r>
            <a:r>
              <a:rPr lang="fr-CA" sz="4000" b="1" dirty="0" smtClean="0"/>
              <a:t>’ </a:t>
            </a:r>
            <a:r>
              <a:rPr lang="fr-CA" sz="4000" b="1" dirty="0" smtClean="0">
                <a:sym typeface="Wingdings" panose="05000000000000000000" pitchFamily="2" charset="2"/>
              </a:rPr>
              <a:t> </a:t>
            </a:r>
            <a:r>
              <a:rPr lang="fr-CA" sz="4000" dirty="0" smtClean="0"/>
              <a:t>river</a:t>
            </a:r>
            <a:endParaRPr lang="fr-CA" sz="4000" dirty="0"/>
          </a:p>
          <a:p>
            <a:pPr marL="449580">
              <a:lnSpc>
                <a:spcPct val="107000"/>
              </a:lnSpc>
              <a:spcAft>
                <a:spcPts val="800"/>
              </a:spcAft>
            </a:pPr>
            <a:r>
              <a:rPr lang="fr-CA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[o – TSI’– </a:t>
            </a:r>
            <a:r>
              <a:rPr lang="fr-CA" sz="32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tsa</a:t>
            </a:r>
            <a:r>
              <a:rPr lang="fr-CA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’]			</a:t>
            </a:r>
            <a:r>
              <a:rPr lang="fr-CA" sz="3200" dirty="0" smtClean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[</a:t>
            </a:r>
            <a:r>
              <a:rPr lang="fr-CA" sz="32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yah</a:t>
            </a:r>
            <a:r>
              <a:rPr lang="fr-CA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NDA – </a:t>
            </a:r>
            <a:r>
              <a:rPr lang="fr-CA" sz="32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</a:t>
            </a:r>
            <a:r>
              <a:rPr lang="fr-CA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’]</a:t>
            </a:r>
          </a:p>
          <a:p>
            <a:pPr marL="449580">
              <a:lnSpc>
                <a:spcPct val="107000"/>
              </a:lnSpc>
              <a:spcAft>
                <a:spcPts val="800"/>
              </a:spcAft>
            </a:pPr>
            <a:endParaRPr lang="fr-CA" sz="32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800"/>
              </a:spcAft>
            </a:pPr>
            <a:r>
              <a:rPr lang="fr-CA" sz="3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fr-CA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3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fr-CA" sz="3200" b="1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tsi’ts</a:t>
            </a:r>
            <a:r>
              <a:rPr lang="fr-CA" sz="3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fr-CA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a’					</a:t>
            </a:r>
            <a:r>
              <a:rPr lang="fr-CA" sz="32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fr-CA" sz="3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</a:t>
            </a:r>
            <a:r>
              <a:rPr lang="fr-CA" sz="3200" b="1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hndaw</a:t>
            </a:r>
            <a:r>
              <a:rPr lang="fr-CA" sz="3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CA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a’</a:t>
            </a:r>
            <a:endParaRPr lang="fr-C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649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477788" y="764704"/>
            <a:ext cx="10908705" cy="1144556"/>
          </a:xfrm>
        </p:spPr>
        <p:txBody>
          <a:bodyPr rtlCol="0">
            <a:noAutofit/>
          </a:bodyPr>
          <a:lstStyle/>
          <a:p>
            <a:pPr algn="ctr" rtl="0"/>
            <a:r>
              <a:rPr lang="fr-CA" sz="4800" b="1" dirty="0" err="1" smtClean="0">
                <a:latin typeface="Maiandra GD" panose="020E0502030308020204" pitchFamily="34" charset="0"/>
              </a:rPr>
              <a:t>Vocabulary</a:t>
            </a:r>
            <a:r>
              <a:rPr lang="fr-CA" sz="4800" b="1" dirty="0" smtClean="0">
                <a:latin typeface="Maiandra GD" panose="020E0502030308020204" pitchFamily="34" charset="0"/>
              </a:rPr>
              <a:t> </a:t>
            </a:r>
            <a:r>
              <a:rPr lang="fr-CA" sz="4800" b="1" dirty="0">
                <a:latin typeface="Maiandra GD" panose="020E0502030308020204" pitchFamily="34" charset="0"/>
              </a:rPr>
              <a:t>: Nature</a:t>
            </a:r>
            <a:endParaRPr lang="fr-FR" sz="4800" b="1" dirty="0">
              <a:latin typeface="Maiandra GD" panose="020E0502030308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7788" y="2492896"/>
            <a:ext cx="11449272" cy="2493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4000" b="1" dirty="0" err="1" smtClean="0"/>
              <a:t>oyare’sa</a:t>
            </a:r>
            <a:r>
              <a:rPr lang="fr-CA" sz="4000" b="1" dirty="0" smtClean="0"/>
              <a:t>’</a:t>
            </a:r>
            <a:r>
              <a:rPr lang="fr-CA" sz="4000" dirty="0"/>
              <a:t> </a:t>
            </a:r>
            <a:r>
              <a:rPr lang="fr-CA" sz="4000" dirty="0" smtClean="0">
                <a:sym typeface="Wingdings" panose="05000000000000000000" pitchFamily="2" charset="2"/>
              </a:rPr>
              <a:t> </a:t>
            </a:r>
            <a:r>
              <a:rPr lang="fr-CA" sz="4000" dirty="0" err="1" smtClean="0">
                <a:sym typeface="Wingdings" panose="05000000000000000000" pitchFamily="2" charset="2"/>
              </a:rPr>
              <a:t>bean</a:t>
            </a:r>
            <a:r>
              <a:rPr lang="fr-CA" sz="4000" dirty="0"/>
              <a:t>		  </a:t>
            </a:r>
            <a:r>
              <a:rPr lang="fr-CA" sz="4000" dirty="0" smtClean="0"/>
              <a:t> 	</a:t>
            </a:r>
            <a:r>
              <a:rPr lang="fr-CA" sz="4000" b="1" dirty="0" err="1" smtClean="0"/>
              <a:t>ontara</a:t>
            </a:r>
            <a:r>
              <a:rPr lang="fr-CA" sz="4000" b="1" dirty="0" smtClean="0"/>
              <a:t>’</a:t>
            </a:r>
            <a:r>
              <a:rPr lang="fr-CA" sz="4000" dirty="0"/>
              <a:t> </a:t>
            </a:r>
            <a:r>
              <a:rPr lang="fr-CA" sz="4000" dirty="0" smtClean="0">
                <a:sym typeface="Wingdings" panose="05000000000000000000" pitchFamily="2" charset="2"/>
              </a:rPr>
              <a:t> </a:t>
            </a:r>
            <a:r>
              <a:rPr lang="fr-CA" sz="4000" dirty="0" err="1" smtClean="0"/>
              <a:t>lake</a:t>
            </a:r>
            <a:r>
              <a:rPr lang="fr-CA" sz="4000" dirty="0" smtClean="0"/>
              <a:t>, </a:t>
            </a:r>
            <a:r>
              <a:rPr lang="fr-CA" sz="4000" dirty="0" err="1" smtClean="0"/>
              <a:t>sea</a:t>
            </a:r>
            <a:endParaRPr lang="fr-CA" sz="4000" dirty="0"/>
          </a:p>
          <a:p>
            <a:pPr marL="449580">
              <a:lnSpc>
                <a:spcPct val="107000"/>
              </a:lnSpc>
              <a:spcAft>
                <a:spcPts val="800"/>
              </a:spcAft>
            </a:pPr>
            <a:r>
              <a:rPr lang="fr-CA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[o – </a:t>
            </a:r>
            <a:r>
              <a:rPr lang="fr-CA" sz="32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fr-CA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RÈ’– sa’]		</a:t>
            </a:r>
            <a:r>
              <a:rPr lang="fr-CA" sz="3200" dirty="0" smtClean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[</a:t>
            </a:r>
            <a:r>
              <a:rPr lang="fr-CA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– TA – ra’]</a:t>
            </a:r>
          </a:p>
          <a:p>
            <a:pPr marL="449580">
              <a:lnSpc>
                <a:spcPct val="107000"/>
              </a:lnSpc>
              <a:spcAft>
                <a:spcPts val="800"/>
              </a:spcAft>
            </a:pPr>
            <a:endParaRPr lang="fr-CA" sz="32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800"/>
              </a:spcAft>
            </a:pPr>
            <a:r>
              <a:rPr lang="fr-CA" sz="3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fr-CA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3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fr-CA" sz="3200" b="1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yare’s</a:t>
            </a:r>
            <a:r>
              <a:rPr lang="fr-CA" sz="3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fr-CA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a’				</a:t>
            </a:r>
            <a:r>
              <a:rPr lang="fr-CA" sz="3200" dirty="0" smtClean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fr-CA" sz="3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CA" sz="3200" b="1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ontar</a:t>
            </a:r>
            <a:r>
              <a:rPr lang="fr-CA" sz="3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fr-CA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a’</a:t>
            </a:r>
            <a:endParaRPr lang="fr-C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19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477788" y="692696"/>
            <a:ext cx="10908705" cy="1144556"/>
          </a:xfrm>
        </p:spPr>
        <p:txBody>
          <a:bodyPr rtlCol="0">
            <a:noAutofit/>
          </a:bodyPr>
          <a:lstStyle/>
          <a:p>
            <a:pPr algn="ctr" rtl="0"/>
            <a:r>
              <a:rPr lang="fr-CA" sz="4800" b="1" dirty="0" err="1" smtClean="0">
                <a:latin typeface="Maiandra GD" panose="020E0502030308020204" pitchFamily="34" charset="0"/>
              </a:rPr>
              <a:t>Vocabulary</a:t>
            </a:r>
            <a:r>
              <a:rPr lang="fr-CA" sz="4800" b="1" dirty="0" smtClean="0">
                <a:latin typeface="Maiandra GD" panose="020E0502030308020204" pitchFamily="34" charset="0"/>
              </a:rPr>
              <a:t> </a:t>
            </a:r>
            <a:r>
              <a:rPr lang="fr-CA" sz="4800" b="1" dirty="0">
                <a:latin typeface="Maiandra GD" panose="020E0502030308020204" pitchFamily="34" charset="0"/>
              </a:rPr>
              <a:t>: Nature</a:t>
            </a:r>
            <a:endParaRPr lang="fr-FR" sz="4800" b="1" dirty="0">
              <a:latin typeface="Maiandra GD" panose="020E0502030308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7788" y="2492896"/>
            <a:ext cx="11449272" cy="2493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4000" b="1" dirty="0" err="1"/>
              <a:t>yarënda</a:t>
            </a:r>
            <a:r>
              <a:rPr lang="fr-CA" sz="4000" b="1" dirty="0" smtClean="0"/>
              <a:t>’ </a:t>
            </a:r>
            <a:r>
              <a:rPr lang="fr-CA" sz="4000" dirty="0" smtClean="0">
                <a:sym typeface="Wingdings" panose="05000000000000000000" pitchFamily="2" charset="2"/>
              </a:rPr>
              <a:t> rock</a:t>
            </a:r>
            <a:r>
              <a:rPr lang="fr-CA" sz="4000" dirty="0" smtClean="0"/>
              <a:t>, stone</a:t>
            </a:r>
            <a:r>
              <a:rPr lang="fr-CA" sz="4000" dirty="0"/>
              <a:t>	  </a:t>
            </a:r>
            <a:r>
              <a:rPr lang="fr-CA" sz="4000" dirty="0" smtClean="0"/>
              <a:t>	</a:t>
            </a:r>
            <a:r>
              <a:rPr lang="fr-CA" sz="4000" b="1" dirty="0" err="1" smtClean="0"/>
              <a:t>yarha</a:t>
            </a:r>
            <a:r>
              <a:rPr lang="fr-CA" sz="4000" b="1" dirty="0" smtClean="0"/>
              <a:t>’</a:t>
            </a:r>
            <a:r>
              <a:rPr lang="fr-CA" sz="4000" dirty="0"/>
              <a:t> </a:t>
            </a:r>
            <a:r>
              <a:rPr lang="fr-CA" sz="4000" dirty="0" smtClean="0">
                <a:sym typeface="Wingdings" panose="05000000000000000000" pitchFamily="2" charset="2"/>
              </a:rPr>
              <a:t> </a:t>
            </a:r>
            <a:r>
              <a:rPr lang="fr-CA" sz="4000" dirty="0" err="1" smtClean="0"/>
              <a:t>forest</a:t>
            </a:r>
            <a:endParaRPr lang="fr-CA" sz="4000" dirty="0"/>
          </a:p>
          <a:p>
            <a:pPr marL="449580">
              <a:lnSpc>
                <a:spcPct val="107000"/>
              </a:lnSpc>
              <a:spcAft>
                <a:spcPts val="800"/>
              </a:spcAft>
            </a:pPr>
            <a:r>
              <a:rPr lang="fr-CA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fr-CA" sz="32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fr-CA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RÈ– </a:t>
            </a:r>
            <a:r>
              <a:rPr lang="fr-CA" sz="32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nda</a:t>
            </a:r>
            <a:r>
              <a:rPr lang="fr-CA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’]			</a:t>
            </a:r>
            <a:r>
              <a:rPr lang="fr-CA" sz="3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CA" sz="3200" dirty="0" smtClean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fr-CA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YAR – ha’]</a:t>
            </a:r>
          </a:p>
          <a:p>
            <a:pPr marL="449580">
              <a:lnSpc>
                <a:spcPct val="107000"/>
              </a:lnSpc>
              <a:spcAft>
                <a:spcPts val="800"/>
              </a:spcAft>
            </a:pPr>
            <a:endParaRPr lang="fr-CA" sz="32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800"/>
              </a:spcAft>
            </a:pPr>
            <a:r>
              <a:rPr lang="fr-CA" sz="32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fr-CA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3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fr-CA" sz="3200" b="1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rënd</a:t>
            </a:r>
            <a:r>
              <a:rPr lang="fr-CA" sz="3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fr-CA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a’			</a:t>
            </a:r>
            <a:r>
              <a:rPr lang="fr-CA" sz="3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CA" sz="3200" dirty="0" err="1" smtClean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fr-CA" sz="3200" b="1" dirty="0" smtClean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32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CA" sz="3200" b="1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</a:t>
            </a:r>
            <a:r>
              <a:rPr lang="fr-CA" sz="3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fr-CA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a’</a:t>
            </a:r>
            <a:endParaRPr lang="fr-C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244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477788" y="692696"/>
            <a:ext cx="10908705" cy="1144556"/>
          </a:xfrm>
        </p:spPr>
        <p:txBody>
          <a:bodyPr rtlCol="0">
            <a:noAutofit/>
          </a:bodyPr>
          <a:lstStyle/>
          <a:p>
            <a:pPr algn="ctr" rtl="0"/>
            <a:r>
              <a:rPr lang="fr-CA" sz="4800" b="1" dirty="0" err="1" smtClean="0">
                <a:latin typeface="Maiandra GD" panose="020E0502030308020204" pitchFamily="34" charset="0"/>
              </a:rPr>
              <a:t>Vocabulary</a:t>
            </a:r>
            <a:r>
              <a:rPr lang="fr-CA" sz="4800" b="1" dirty="0" smtClean="0">
                <a:latin typeface="Maiandra GD" panose="020E0502030308020204" pitchFamily="34" charset="0"/>
              </a:rPr>
              <a:t> </a:t>
            </a:r>
            <a:r>
              <a:rPr lang="fr-CA" sz="4800" b="1" dirty="0">
                <a:latin typeface="Maiandra GD" panose="020E0502030308020204" pitchFamily="34" charset="0"/>
              </a:rPr>
              <a:t>: Nature</a:t>
            </a:r>
            <a:endParaRPr lang="fr-FR" sz="4800" b="1" dirty="0">
              <a:latin typeface="Maiandra GD" panose="020E0502030308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7788" y="2492896"/>
            <a:ext cx="11449272" cy="2493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4000" b="1" dirty="0" err="1" smtClean="0"/>
              <a:t>ahsonta</a:t>
            </a:r>
            <a:r>
              <a:rPr lang="fr-CA" sz="4000" b="1" dirty="0" smtClean="0"/>
              <a:t>’</a:t>
            </a:r>
            <a:r>
              <a:rPr lang="fr-CA" sz="4000" dirty="0"/>
              <a:t> </a:t>
            </a:r>
            <a:r>
              <a:rPr lang="fr-CA" sz="4000" dirty="0" smtClean="0">
                <a:sym typeface="Wingdings" panose="05000000000000000000" pitchFamily="2" charset="2"/>
              </a:rPr>
              <a:t> </a:t>
            </a:r>
            <a:r>
              <a:rPr lang="fr-CA" sz="4000" dirty="0" smtClean="0"/>
              <a:t>night </a:t>
            </a:r>
            <a:r>
              <a:rPr lang="fr-CA" sz="4000" dirty="0"/>
              <a:t>			</a:t>
            </a:r>
            <a:r>
              <a:rPr lang="fr-CA" sz="4000" b="1" dirty="0" err="1"/>
              <a:t>yaronta</a:t>
            </a:r>
            <a:r>
              <a:rPr lang="fr-CA" sz="4000" b="1" dirty="0"/>
              <a:t>’</a:t>
            </a:r>
            <a:r>
              <a:rPr lang="fr-CA" sz="4000" dirty="0"/>
              <a:t>	</a:t>
            </a:r>
            <a:r>
              <a:rPr lang="fr-CA" sz="4000" dirty="0" smtClean="0">
                <a:sym typeface="Wingdings" panose="05000000000000000000" pitchFamily="2" charset="2"/>
              </a:rPr>
              <a:t> </a:t>
            </a:r>
            <a:r>
              <a:rPr lang="fr-CA" sz="4000" dirty="0" err="1" smtClean="0">
                <a:sym typeface="Wingdings" panose="05000000000000000000" pitchFamily="2" charset="2"/>
              </a:rPr>
              <a:t>tree</a:t>
            </a:r>
            <a:endParaRPr lang="fr-CA" sz="4000" dirty="0"/>
          </a:p>
          <a:p>
            <a:pPr marL="449580">
              <a:lnSpc>
                <a:spcPct val="107000"/>
              </a:lnSpc>
              <a:spcAft>
                <a:spcPts val="800"/>
              </a:spcAft>
            </a:pPr>
            <a:r>
              <a:rPr lang="fr-CA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fr-CA" sz="3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ah</a:t>
            </a:r>
            <a:r>
              <a:rPr lang="fr-CA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SON– ta’]		</a:t>
            </a:r>
            <a:r>
              <a:rPr lang="fr-CA" sz="3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CA" sz="32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CA" sz="3200" dirty="0" smtClean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fr-CA" sz="32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fr-CA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RON- </a:t>
            </a:r>
            <a:r>
              <a:rPr lang="fr-CA" sz="3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fr-CA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a’]</a:t>
            </a:r>
          </a:p>
          <a:p>
            <a:pPr marL="449580">
              <a:lnSpc>
                <a:spcPct val="107000"/>
              </a:lnSpc>
              <a:spcAft>
                <a:spcPts val="800"/>
              </a:spcAft>
            </a:pPr>
            <a:endParaRPr lang="fr-CA" sz="32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800"/>
              </a:spcAft>
            </a:pPr>
            <a:r>
              <a:rPr lang="fr-CA" sz="3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</a:t>
            </a:r>
            <a:r>
              <a:rPr lang="fr-CA" sz="32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CA" sz="3200" b="1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ahsont</a:t>
            </a:r>
            <a:r>
              <a:rPr lang="fr-CA" sz="3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CA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a’			</a:t>
            </a:r>
            <a:r>
              <a:rPr lang="fr-CA" sz="3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CA" sz="3200" dirty="0" err="1" smtClean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fr-CA" sz="3200" b="1" dirty="0" smtClean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3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CA" sz="3200" b="1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ront</a:t>
            </a:r>
            <a:r>
              <a:rPr lang="fr-CA" sz="3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fr-CA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a’</a:t>
            </a:r>
            <a:endParaRPr lang="fr-C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97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477788" y="692696"/>
            <a:ext cx="10908705" cy="1144556"/>
          </a:xfrm>
        </p:spPr>
        <p:txBody>
          <a:bodyPr rtlCol="0">
            <a:noAutofit/>
          </a:bodyPr>
          <a:lstStyle/>
          <a:p>
            <a:pPr algn="ctr" rtl="0"/>
            <a:r>
              <a:rPr lang="fr-CA" sz="4800" b="1" dirty="0" err="1" smtClean="0">
                <a:latin typeface="Maiandra GD" panose="020E0502030308020204" pitchFamily="34" charset="0"/>
              </a:rPr>
              <a:t>Vocabulary</a:t>
            </a:r>
            <a:r>
              <a:rPr lang="fr-CA" sz="4800" b="1" dirty="0" smtClean="0">
                <a:latin typeface="Maiandra GD" panose="020E0502030308020204" pitchFamily="34" charset="0"/>
              </a:rPr>
              <a:t> </a:t>
            </a:r>
            <a:r>
              <a:rPr lang="fr-CA" sz="4800" b="1" dirty="0">
                <a:latin typeface="Maiandra GD" panose="020E0502030308020204" pitchFamily="34" charset="0"/>
              </a:rPr>
              <a:t>: Nature</a:t>
            </a:r>
            <a:endParaRPr lang="fr-FR" sz="4800" b="1" dirty="0">
              <a:latin typeface="Maiandra GD" panose="020E0502030308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7788" y="2492896"/>
            <a:ext cx="11449272" cy="1864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4000" b="1" dirty="0" err="1" smtClean="0"/>
              <a:t>yänrahta</a:t>
            </a:r>
            <a:r>
              <a:rPr lang="fr-CA" sz="4000" b="1" dirty="0" smtClean="0"/>
              <a:t>’</a:t>
            </a:r>
            <a:r>
              <a:rPr lang="fr-CA" sz="4000" dirty="0"/>
              <a:t> </a:t>
            </a:r>
            <a:r>
              <a:rPr lang="fr-CA" sz="4000" dirty="0" smtClean="0">
                <a:sym typeface="Wingdings" panose="05000000000000000000" pitchFamily="2" charset="2"/>
              </a:rPr>
              <a:t> </a:t>
            </a:r>
            <a:r>
              <a:rPr lang="fr-CA" sz="4000" dirty="0" err="1" smtClean="0">
                <a:sym typeface="Wingdings" panose="05000000000000000000" pitchFamily="2" charset="2"/>
              </a:rPr>
              <a:t>leaf</a:t>
            </a:r>
            <a:r>
              <a:rPr lang="fr-CA" sz="4000" dirty="0"/>
              <a:t>			</a:t>
            </a:r>
          </a:p>
          <a:p>
            <a:pPr marL="449580">
              <a:lnSpc>
                <a:spcPct val="107000"/>
              </a:lnSpc>
              <a:spcAft>
                <a:spcPts val="800"/>
              </a:spcAft>
            </a:pPr>
            <a:r>
              <a:rPr lang="fr-CA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fr-CA" sz="32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fr-CA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NRAH– ta’]		</a:t>
            </a:r>
            <a:endParaRPr lang="fr-CA" sz="32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800"/>
              </a:spcAft>
            </a:pPr>
            <a:r>
              <a:rPr lang="fr-CA" sz="3200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fr-CA" sz="3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32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CA" sz="3200" b="1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nraht</a:t>
            </a:r>
            <a:r>
              <a:rPr lang="fr-CA" sz="3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CA" sz="3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a’			</a:t>
            </a:r>
            <a:endParaRPr lang="fr-C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062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460878" y="692696"/>
            <a:ext cx="10908705" cy="1144556"/>
          </a:xfrm>
        </p:spPr>
        <p:txBody>
          <a:bodyPr rtlCol="0">
            <a:noAutofit/>
          </a:bodyPr>
          <a:lstStyle/>
          <a:p>
            <a:pPr algn="ctr" rtl="0"/>
            <a:r>
              <a:rPr lang="fr-CA" sz="4800" b="1" dirty="0" err="1" smtClean="0">
                <a:latin typeface="Maiandra GD" panose="020E0502030308020204" pitchFamily="34" charset="0"/>
              </a:rPr>
              <a:t>Homework</a:t>
            </a:r>
            <a:endParaRPr lang="fr-FR" sz="4800" b="1" dirty="0">
              <a:latin typeface="Maiandra GD" panose="020E0502030308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0284" y="1981852"/>
            <a:ext cx="1144927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4000" b="1" dirty="0"/>
              <a:t>1) </a:t>
            </a:r>
            <a:r>
              <a:rPr lang="fr-CA" sz="4000" b="1" dirty="0" err="1" smtClean="0"/>
              <a:t>Every</a:t>
            </a:r>
            <a:r>
              <a:rPr lang="fr-CA" sz="4000" b="1" dirty="0" smtClean="0"/>
              <a:t> </a:t>
            </a:r>
            <a:r>
              <a:rPr lang="fr-CA" sz="4000" b="1" dirty="0" err="1" smtClean="0"/>
              <a:t>vocabulary</a:t>
            </a:r>
            <a:r>
              <a:rPr lang="fr-CA" sz="4000" b="1" dirty="0" smtClean="0"/>
              <a:t> </a:t>
            </a:r>
            <a:r>
              <a:rPr lang="fr-CA" sz="4000" b="1" dirty="0" err="1" smtClean="0"/>
              <a:t>word</a:t>
            </a:r>
            <a:r>
              <a:rPr lang="fr-CA" sz="4000" b="1" dirty="0" smtClean="0"/>
              <a:t> </a:t>
            </a:r>
            <a:r>
              <a:rPr lang="fr-CA" sz="4000" b="1" dirty="0" err="1" smtClean="0"/>
              <a:t>seen</a:t>
            </a:r>
            <a:r>
              <a:rPr lang="fr-CA" sz="4000" b="1" dirty="0" smtClean="0"/>
              <a:t> </a:t>
            </a:r>
            <a:r>
              <a:rPr lang="fr-CA" sz="4000" b="1" dirty="0" err="1" smtClean="0"/>
              <a:t>today</a:t>
            </a:r>
            <a:r>
              <a:rPr lang="fr-CA" sz="4000" b="1" dirty="0" smtClean="0"/>
              <a:t> have been </a:t>
            </a:r>
            <a:r>
              <a:rPr lang="fr-CA" sz="4000" b="1" dirty="0" err="1" smtClean="0"/>
              <a:t>deconstructed</a:t>
            </a:r>
            <a:r>
              <a:rPr lang="fr-CA" sz="4000" b="1" dirty="0" smtClean="0"/>
              <a:t>!</a:t>
            </a:r>
            <a:endParaRPr lang="fr-CA" sz="4000" b="1" dirty="0"/>
          </a:p>
          <a:p>
            <a:r>
              <a:rPr lang="fr-CA" sz="4000" b="1" dirty="0"/>
              <a:t>	</a:t>
            </a:r>
            <a:r>
              <a:rPr lang="fr-CA" sz="4000" b="1" dirty="0" smtClean="0"/>
              <a:t>-pronominal </a:t>
            </a:r>
            <a:r>
              <a:rPr lang="fr-CA" sz="4000" b="1" dirty="0" err="1" smtClean="0"/>
              <a:t>prefix</a:t>
            </a:r>
            <a:endParaRPr lang="fr-CA" sz="4000" b="1" dirty="0"/>
          </a:p>
          <a:p>
            <a:r>
              <a:rPr lang="fr-CA" sz="4000" b="1" dirty="0"/>
              <a:t>	</a:t>
            </a:r>
            <a:r>
              <a:rPr lang="fr-CA" sz="4000" b="1" dirty="0" smtClean="0"/>
              <a:t>-nominal </a:t>
            </a:r>
            <a:r>
              <a:rPr lang="fr-CA" sz="4000" b="1" dirty="0" err="1" smtClean="0"/>
              <a:t>root</a:t>
            </a:r>
            <a:endParaRPr lang="fr-CA" sz="4000" b="1" dirty="0"/>
          </a:p>
          <a:p>
            <a:r>
              <a:rPr lang="fr-CA" sz="4000" b="1" dirty="0"/>
              <a:t>	</a:t>
            </a:r>
            <a:r>
              <a:rPr lang="fr-CA" sz="4000" b="1" dirty="0" smtClean="0"/>
              <a:t>-</a:t>
            </a:r>
            <a:r>
              <a:rPr lang="fr-CA" sz="4000" b="1" dirty="0" err="1" smtClean="0"/>
              <a:t>endings</a:t>
            </a:r>
            <a:endParaRPr lang="fr-CA" sz="4000" b="1" dirty="0"/>
          </a:p>
          <a:p>
            <a:endParaRPr lang="fr-CA" sz="4000" b="1" dirty="0"/>
          </a:p>
          <a:p>
            <a:pPr algn="ctr"/>
            <a:r>
              <a:rPr lang="fr-CA" sz="3600" b="1" dirty="0" smtClean="0"/>
              <a:t>You must </a:t>
            </a:r>
            <a:r>
              <a:rPr lang="fr-CA" sz="3600" b="1" dirty="0" err="1" smtClean="0"/>
              <a:t>reconstruct</a:t>
            </a:r>
            <a:r>
              <a:rPr lang="fr-CA" sz="3600" b="1" dirty="0" smtClean="0"/>
              <a:t> </a:t>
            </a:r>
            <a:r>
              <a:rPr lang="fr-CA" sz="3600" b="1" dirty="0" err="1" smtClean="0"/>
              <a:t>them</a:t>
            </a:r>
            <a:r>
              <a:rPr lang="fr-CA" sz="3600" b="1" dirty="0" smtClean="0"/>
              <a:t>! </a:t>
            </a:r>
            <a:endParaRPr lang="fr-CA" sz="3600" b="1" dirty="0"/>
          </a:p>
        </p:txBody>
      </p:sp>
    </p:spTree>
    <p:extLst>
      <p:ext uri="{BB962C8B-B14F-4D97-AF65-F5344CB8AC3E}">
        <p14:creationId xmlns:p14="http://schemas.microsoft.com/office/powerpoint/2010/main" val="3239491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532047" y="764704"/>
            <a:ext cx="10908705" cy="1144556"/>
          </a:xfrm>
        </p:spPr>
        <p:txBody>
          <a:bodyPr rtlCol="0">
            <a:noAutofit/>
          </a:bodyPr>
          <a:lstStyle/>
          <a:p>
            <a:pPr algn="ctr" rtl="0"/>
            <a:r>
              <a:rPr lang="fr-CA" sz="4800" b="1" dirty="0" err="1" smtClean="0">
                <a:latin typeface="Maiandra GD" panose="020E0502030308020204" pitchFamily="34" charset="0"/>
              </a:rPr>
              <a:t>Homework</a:t>
            </a:r>
            <a:endParaRPr lang="fr-FR" sz="4800" b="1" i="1" dirty="0">
              <a:latin typeface="Maiandra GD" panose="020E0502030308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1764" y="2869736"/>
            <a:ext cx="114492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4000" b="1" dirty="0"/>
              <a:t>2) </a:t>
            </a:r>
            <a:r>
              <a:rPr lang="fr-CA" sz="4000" b="1" dirty="0" err="1" smtClean="0"/>
              <a:t>Identify</a:t>
            </a:r>
            <a:r>
              <a:rPr lang="fr-CA" sz="4000" b="1" dirty="0" smtClean="0"/>
              <a:t> the nominal </a:t>
            </a:r>
            <a:r>
              <a:rPr lang="fr-CA" sz="4000" b="1" dirty="0" err="1" smtClean="0"/>
              <a:t>roots</a:t>
            </a:r>
            <a:r>
              <a:rPr lang="fr-CA" sz="4000" b="1" dirty="0" smtClean="0"/>
              <a:t> in the </a:t>
            </a:r>
            <a:r>
              <a:rPr lang="fr-CA" sz="4000" b="1" dirty="0" err="1" smtClean="0"/>
              <a:t>joined</a:t>
            </a:r>
            <a:r>
              <a:rPr lang="fr-CA" sz="4000" b="1" dirty="0" smtClean="0"/>
              <a:t> document.</a:t>
            </a:r>
            <a:endParaRPr lang="en-CA" sz="4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CA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CA" sz="4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Önenh</a:t>
            </a:r>
            <a:r>
              <a:rPr lang="fr-CA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chia’ </a:t>
            </a:r>
            <a:r>
              <a:rPr lang="fr-CA" sz="4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eskwayen</a:t>
            </a:r>
            <a:r>
              <a:rPr lang="fr-CA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!</a:t>
            </a:r>
            <a:endParaRPr lang="fr-C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200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1557908" y="620688"/>
            <a:ext cx="9144000" cy="1144556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fr-FR" sz="4800" b="1" dirty="0" err="1">
                <a:latin typeface="Maiandra GD" panose="020E0502030308020204" pitchFamily="34" charset="0"/>
              </a:rPr>
              <a:t>O’ni</a:t>
            </a:r>
            <a:r>
              <a:rPr lang="fr-CA" sz="4800" b="1" dirty="0" err="1">
                <a:latin typeface="Maiandra GD" panose="020E0502030308020204" pitchFamily="34" charset="0"/>
              </a:rPr>
              <a:t>änih</a:t>
            </a:r>
            <a:r>
              <a:rPr lang="fr-CA" sz="4800" b="1" dirty="0">
                <a:latin typeface="Maiandra GD" panose="020E0502030308020204" pitchFamily="34" charset="0"/>
              </a:rPr>
              <a:t> 2</a:t>
            </a:r>
            <a:br>
              <a:rPr lang="fr-CA" sz="4800" b="1" dirty="0">
                <a:latin typeface="Maiandra GD" panose="020E0502030308020204" pitchFamily="34" charset="0"/>
              </a:rPr>
            </a:br>
            <a:r>
              <a:rPr lang="fr-CA" b="1" dirty="0" err="1">
                <a:latin typeface="Maiandra GD" panose="020E0502030308020204" pitchFamily="34" charset="0"/>
              </a:rPr>
              <a:t>Onhwa</a:t>
            </a:r>
            <a:r>
              <a:rPr lang="fr-CA" b="1" dirty="0">
                <a:latin typeface="Maiandra GD" panose="020E0502030308020204" pitchFamily="34" charset="0"/>
              </a:rPr>
              <a:t>’ </a:t>
            </a:r>
            <a:r>
              <a:rPr lang="fr-CA" b="1" dirty="0" err="1">
                <a:latin typeface="Maiandra GD" panose="020E0502030308020204" pitchFamily="34" charset="0"/>
              </a:rPr>
              <a:t>entate</a:t>
            </a:r>
            <a:r>
              <a:rPr lang="fr-CA" b="1" dirty="0">
                <a:latin typeface="Maiandra GD" panose="020E0502030308020204" pitchFamily="34" charset="0"/>
              </a:rPr>
              <a:t>’ ….</a:t>
            </a:r>
            <a:endParaRPr lang="fr-FR" b="1" dirty="0">
              <a:latin typeface="Maiandra GD" panose="020E0502030308020204" pitchFamily="34" charset="0"/>
            </a:endParaRPr>
          </a:p>
        </p:txBody>
      </p:sp>
      <p:sp>
        <p:nvSpPr>
          <p:cNvPr id="14" name="Espace réservé du contenu 13"/>
          <p:cNvSpPr>
            <a:spLocks noGrp="1"/>
          </p:cNvSpPr>
          <p:nvPr>
            <p:ph idx="1"/>
          </p:nvPr>
        </p:nvSpPr>
        <p:spPr>
          <a:xfrm>
            <a:off x="1557908" y="1916832"/>
            <a:ext cx="9144000" cy="4267200"/>
          </a:xfrm>
        </p:spPr>
        <p:txBody>
          <a:bodyPr rtlCol="0">
            <a:normAutofit fontScale="62500" lnSpcReduction="20000"/>
          </a:bodyPr>
          <a:lstStyle/>
          <a:p>
            <a:pPr rtl="0">
              <a:lnSpc>
                <a:spcPct val="120000"/>
              </a:lnSpc>
              <a:buFont typeface="Wingdings" panose="05000000000000000000" pitchFamily="2" charset="2"/>
              <a:buChar char=""/>
            </a:pPr>
            <a:r>
              <a:rPr lang="fr-FR" sz="6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FR" sz="6200" dirty="0" smtClean="0"/>
              <a:t>Basic </a:t>
            </a:r>
            <a:r>
              <a:rPr lang="fr-FR" sz="6200" dirty="0" err="1" smtClean="0"/>
              <a:t>imperatives</a:t>
            </a:r>
            <a:r>
              <a:rPr lang="fr-FR" sz="6200" dirty="0" smtClean="0"/>
              <a:t>;</a:t>
            </a:r>
            <a:endParaRPr lang="fr-FR" sz="6200" dirty="0"/>
          </a:p>
          <a:p>
            <a:pPr rtl="0">
              <a:lnSpc>
                <a:spcPct val="120000"/>
              </a:lnSpc>
              <a:buFont typeface="Wingdings" panose="05000000000000000000" pitchFamily="2" charset="2"/>
              <a:buChar char=""/>
            </a:pPr>
            <a:r>
              <a:rPr lang="fr-FR" sz="6200" dirty="0"/>
              <a:t> </a:t>
            </a:r>
            <a:r>
              <a:rPr lang="fr-FR" sz="6200" dirty="0" smtClean="0"/>
              <a:t>The </a:t>
            </a:r>
            <a:r>
              <a:rPr lang="fr-FR" sz="6200" dirty="0" err="1" smtClean="0"/>
              <a:t>Wendat</a:t>
            </a:r>
            <a:r>
              <a:rPr lang="fr-FR" sz="6200" dirty="0" smtClean="0"/>
              <a:t> </a:t>
            </a:r>
            <a:r>
              <a:rPr lang="fr-FR" sz="6200" dirty="0" err="1" smtClean="0"/>
              <a:t>language</a:t>
            </a:r>
            <a:r>
              <a:rPr lang="fr-FR" sz="6200" dirty="0" smtClean="0"/>
              <a:t>: the base </a:t>
            </a:r>
            <a:r>
              <a:rPr lang="fr-FR" sz="6200" dirty="0" err="1" smtClean="0"/>
              <a:t>form</a:t>
            </a:r>
            <a:r>
              <a:rPr lang="fr-FR" sz="6200" dirty="0" smtClean="0"/>
              <a:t>;</a:t>
            </a:r>
            <a:endParaRPr lang="fr-FR" sz="6200" dirty="0"/>
          </a:p>
          <a:p>
            <a:pPr rtl="0">
              <a:lnSpc>
                <a:spcPct val="120000"/>
              </a:lnSpc>
              <a:buFont typeface="Wingdings" panose="05000000000000000000" pitchFamily="2" charset="2"/>
              <a:buChar char=""/>
            </a:pPr>
            <a:r>
              <a:rPr lang="fr-FR" sz="6200" dirty="0"/>
              <a:t> Introduction </a:t>
            </a:r>
            <a:r>
              <a:rPr lang="fr-FR" sz="6200" dirty="0" smtClean="0"/>
              <a:t>on </a:t>
            </a:r>
            <a:r>
              <a:rPr lang="fr-FR" sz="6200" dirty="0" err="1" smtClean="0"/>
              <a:t>vocabulary</a:t>
            </a:r>
            <a:r>
              <a:rPr lang="fr-FR" sz="6200" dirty="0" smtClean="0"/>
              <a:t> about nature;</a:t>
            </a:r>
            <a:endParaRPr lang="fr-FR" sz="6200" dirty="0"/>
          </a:p>
          <a:p>
            <a:pPr rtl="0">
              <a:lnSpc>
                <a:spcPct val="120000"/>
              </a:lnSpc>
              <a:buFont typeface="Wingdings" panose="05000000000000000000" pitchFamily="2" charset="2"/>
              <a:buChar char=""/>
            </a:pPr>
            <a:r>
              <a:rPr lang="fr-FR" sz="6200" dirty="0" smtClean="0"/>
              <a:t> Game;</a:t>
            </a:r>
            <a:endParaRPr lang="fr-FR" sz="6200" dirty="0"/>
          </a:p>
          <a:p>
            <a:pPr rtl="0">
              <a:lnSpc>
                <a:spcPct val="120000"/>
              </a:lnSpc>
              <a:buFont typeface="Wingdings" panose="05000000000000000000" pitchFamily="2" charset="2"/>
              <a:buChar char=""/>
            </a:pPr>
            <a:r>
              <a:rPr lang="fr-FR" sz="6200" dirty="0"/>
              <a:t> </a:t>
            </a:r>
            <a:r>
              <a:rPr lang="fr-FR" sz="6200" dirty="0" smtClean="0"/>
              <a:t>Challenge</a:t>
            </a:r>
            <a:r>
              <a:rPr lang="fr-FR" sz="6200" dirty="0" smtClean="0"/>
              <a:t>!</a:t>
            </a:r>
            <a:endParaRPr lang="fr-FR" sz="6200" dirty="0"/>
          </a:p>
          <a:p>
            <a:pPr marL="0" indent="0">
              <a:buNone/>
            </a:pPr>
            <a:endParaRPr lang="fr-FR" sz="28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rtl="0">
              <a:buNone/>
            </a:pPr>
            <a:endParaRPr lang="fr-FR" sz="2800" b="1" dirty="0">
              <a:solidFill>
                <a:schemeClr val="accent3">
                  <a:lumMod val="50000"/>
                </a:schemeClr>
              </a:solidFill>
            </a:endParaRPr>
          </a:p>
          <a:p>
            <a:pPr rtl="0">
              <a:buFont typeface="Wingdings" panose="05000000000000000000" pitchFamily="2" charset="2"/>
              <a:buChar char="J"/>
            </a:pPr>
            <a:endParaRPr lang="fr-FR" dirty="0"/>
          </a:p>
          <a:p>
            <a:pPr marL="0" indent="0" rtl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1877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1557908" y="560034"/>
            <a:ext cx="9144000" cy="1144556"/>
          </a:xfrm>
        </p:spPr>
        <p:txBody>
          <a:bodyPr rtlCol="0">
            <a:normAutofit/>
          </a:bodyPr>
          <a:lstStyle/>
          <a:p>
            <a:pPr algn="ctr" rtl="0"/>
            <a:r>
              <a:rPr lang="fr-FR" b="1" dirty="0" smtClean="0">
                <a:latin typeface="Maiandra GD" panose="020E0502030308020204" pitchFamily="34" charset="0"/>
              </a:rPr>
              <a:t>Base </a:t>
            </a:r>
            <a:r>
              <a:rPr lang="fr-FR" b="1" dirty="0" err="1" smtClean="0">
                <a:latin typeface="Maiandra GD" panose="020E0502030308020204" pitchFamily="34" charset="0"/>
              </a:rPr>
              <a:t>imperatives</a:t>
            </a:r>
            <a:endParaRPr lang="fr-FR" b="1" dirty="0">
              <a:latin typeface="Maiandra GD" panose="020E0502030308020204" pitchFamily="34" charset="0"/>
            </a:endParaRPr>
          </a:p>
        </p:txBody>
      </p:sp>
      <p:sp>
        <p:nvSpPr>
          <p:cNvPr id="14" name="Espace réservé du contenu 13"/>
          <p:cNvSpPr>
            <a:spLocks noGrp="1"/>
          </p:cNvSpPr>
          <p:nvPr>
            <p:ph idx="1"/>
          </p:nvPr>
        </p:nvSpPr>
        <p:spPr>
          <a:xfrm>
            <a:off x="1197868" y="1331176"/>
            <a:ext cx="10369152" cy="5042935"/>
          </a:xfrm>
        </p:spPr>
        <p:txBody>
          <a:bodyPr rtlCol="0">
            <a:normAutofit fontScale="92500" lnSpcReduction="20000"/>
          </a:bodyPr>
          <a:lstStyle/>
          <a:p>
            <a:pPr marL="0" indent="0">
              <a:buNone/>
            </a:pPr>
            <a:endParaRPr lang="fr-FR" sz="28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r-CA" sz="2800" dirty="0"/>
          </a:p>
          <a:p>
            <a:pPr marL="514350" indent="-514350">
              <a:buAutoNum type="arabicPeriod" startAt="15"/>
            </a:pPr>
            <a:r>
              <a:rPr lang="en-CA" sz="2800" b="1" dirty="0" smtClean="0"/>
              <a:t> 			</a:t>
            </a:r>
            <a:r>
              <a:rPr lang="en-CA" sz="3600" b="1" dirty="0" err="1" smtClean="0"/>
              <a:t>Satienh</a:t>
            </a:r>
            <a:r>
              <a:rPr lang="en-CA" sz="3600" b="1" dirty="0" smtClean="0"/>
              <a:t> </a:t>
            </a:r>
            <a:r>
              <a:rPr lang="en-CA" sz="3600" b="1" dirty="0"/>
              <a:t>!   </a:t>
            </a:r>
            <a:r>
              <a:rPr lang="en-CA" sz="3600" b="1" dirty="0" smtClean="0">
                <a:sym typeface="Wingdings" panose="05000000000000000000" pitchFamily="2" charset="2"/>
              </a:rPr>
              <a:t></a:t>
            </a:r>
            <a:r>
              <a:rPr lang="en-CA" sz="3600" b="1" dirty="0" smtClean="0"/>
              <a:t>   </a:t>
            </a:r>
            <a:r>
              <a:rPr lang="en-CA" sz="3600" b="1" u="sng" dirty="0" smtClean="0"/>
              <a:t>Sit down</a:t>
            </a:r>
            <a:r>
              <a:rPr lang="en-CA" sz="3600" b="1" u="sng" dirty="0" smtClean="0"/>
              <a:t>! </a:t>
            </a:r>
            <a:endParaRPr lang="en-CA" sz="3600" b="1" u="sng" dirty="0"/>
          </a:p>
          <a:p>
            <a:pPr marL="0" indent="0">
              <a:buNone/>
            </a:pPr>
            <a:endParaRPr lang="en-CA" sz="2800" b="1" dirty="0"/>
          </a:p>
          <a:p>
            <a:pPr marL="0" indent="0">
              <a:buNone/>
            </a:pPr>
            <a:r>
              <a:rPr lang="en-CA" sz="2800" b="1" dirty="0"/>
              <a:t> </a:t>
            </a:r>
          </a:p>
          <a:p>
            <a:pPr marL="0" indent="0">
              <a:buNone/>
            </a:pPr>
            <a:endParaRPr lang="en-CA" sz="2800" b="1" dirty="0"/>
          </a:p>
          <a:p>
            <a:pPr marL="0" indent="0">
              <a:buNone/>
            </a:pPr>
            <a:r>
              <a:rPr lang="en-CA" sz="2800" b="1" dirty="0" smtClean="0"/>
              <a:t>16.			</a:t>
            </a:r>
            <a:r>
              <a:rPr lang="en-CA" sz="3500" b="1" dirty="0" err="1" smtClean="0"/>
              <a:t>Satriho’tat</a:t>
            </a:r>
            <a:r>
              <a:rPr lang="en-CA" sz="3500" b="1" dirty="0" smtClean="0"/>
              <a:t> </a:t>
            </a:r>
            <a:r>
              <a:rPr lang="en-CA" sz="3500" b="1" dirty="0"/>
              <a:t>!   </a:t>
            </a:r>
            <a:r>
              <a:rPr lang="en-CA" sz="3500" b="1" dirty="0" smtClean="0">
                <a:sym typeface="Wingdings" panose="05000000000000000000" pitchFamily="2" charset="2"/>
              </a:rPr>
              <a:t></a:t>
            </a:r>
            <a:r>
              <a:rPr lang="en-CA" sz="3500" b="1" dirty="0" smtClean="0"/>
              <a:t>   </a:t>
            </a:r>
            <a:r>
              <a:rPr lang="en-CA" sz="3500" b="1" u="sng" dirty="0" smtClean="0"/>
              <a:t>Listen</a:t>
            </a:r>
            <a:r>
              <a:rPr lang="en-CA" sz="3500" b="1" u="sng" dirty="0" smtClean="0"/>
              <a:t>! Pay attention! </a:t>
            </a:r>
            <a:endParaRPr lang="en-CA" sz="3500" b="1" u="sng" dirty="0"/>
          </a:p>
          <a:p>
            <a:pPr marL="0" indent="0">
              <a:buNone/>
            </a:pPr>
            <a:endParaRPr lang="en-CA" sz="2800" b="1" dirty="0"/>
          </a:p>
          <a:p>
            <a:pPr marL="0" indent="0">
              <a:buNone/>
            </a:pPr>
            <a:endParaRPr lang="en-CA" sz="2800" b="1" dirty="0"/>
          </a:p>
          <a:p>
            <a:pPr marL="0" indent="0">
              <a:buNone/>
            </a:pPr>
            <a:r>
              <a:rPr lang="en-CA" sz="2800" b="1" dirty="0" smtClean="0"/>
              <a:t>17.			</a:t>
            </a:r>
            <a:r>
              <a:rPr lang="en-CA" sz="3600" b="1" dirty="0" err="1" smtClean="0"/>
              <a:t>Sakwendahton’t</a:t>
            </a:r>
            <a:r>
              <a:rPr lang="en-CA" sz="3600" b="1" dirty="0" smtClean="0"/>
              <a:t> </a:t>
            </a:r>
            <a:r>
              <a:rPr lang="en-CA" sz="3600" b="1" dirty="0"/>
              <a:t>!   </a:t>
            </a:r>
            <a:r>
              <a:rPr lang="en-CA" sz="3600" b="1" dirty="0" smtClean="0">
                <a:sym typeface="Wingdings" panose="05000000000000000000" pitchFamily="2" charset="2"/>
              </a:rPr>
              <a:t></a:t>
            </a:r>
            <a:r>
              <a:rPr lang="en-CA" sz="3600" b="1" dirty="0" smtClean="0"/>
              <a:t>   </a:t>
            </a:r>
            <a:r>
              <a:rPr lang="en-CA" sz="3600" b="1" u="sng" dirty="0" smtClean="0"/>
              <a:t>Shut up</a:t>
            </a:r>
            <a:r>
              <a:rPr lang="en-CA" sz="3600" b="1" u="sng" dirty="0" smtClean="0"/>
              <a:t>!</a:t>
            </a:r>
            <a:endParaRPr lang="fr-FR" sz="3600" b="1" u="sng" dirty="0">
              <a:solidFill>
                <a:schemeClr val="accent3">
                  <a:lumMod val="50000"/>
                </a:schemeClr>
              </a:solidFill>
            </a:endParaRPr>
          </a:p>
          <a:p>
            <a:pPr rtl="0">
              <a:buFont typeface="Wingdings" panose="05000000000000000000" pitchFamily="2" charset="2"/>
              <a:buChar char="J"/>
            </a:pPr>
            <a:endParaRPr lang="fr-FR" dirty="0"/>
          </a:p>
          <a:p>
            <a:pPr marL="0" indent="0" rtl="0"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61764" y="6490900"/>
            <a:ext cx="7416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i="1" dirty="0"/>
              <a:t>Images de Louis-Karl Picard-Sioui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461" y="1821379"/>
            <a:ext cx="1152128" cy="139079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967" y="3852643"/>
            <a:ext cx="1191134" cy="98748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910" y="5301208"/>
            <a:ext cx="1077229" cy="99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99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1557908" y="641903"/>
            <a:ext cx="9144000" cy="1144556"/>
          </a:xfrm>
        </p:spPr>
        <p:txBody>
          <a:bodyPr rtlCol="0">
            <a:normAutofit/>
          </a:bodyPr>
          <a:lstStyle/>
          <a:p>
            <a:pPr algn="ctr"/>
            <a:r>
              <a:rPr lang="fr-FR" sz="4800" b="1" dirty="0">
                <a:latin typeface="Maiandra GD" panose="020E0502030308020204" pitchFamily="34" charset="0"/>
              </a:rPr>
              <a:t>Base </a:t>
            </a:r>
            <a:r>
              <a:rPr lang="fr-FR" sz="4800" b="1" dirty="0" err="1">
                <a:latin typeface="Maiandra GD" panose="020E0502030308020204" pitchFamily="34" charset="0"/>
              </a:rPr>
              <a:t>imperatives</a:t>
            </a:r>
            <a:endParaRPr lang="fr-FR" b="1" dirty="0">
              <a:latin typeface="Maiandra GD" panose="020E0502030308020204" pitchFamily="34" charset="0"/>
            </a:endParaRPr>
          </a:p>
        </p:txBody>
      </p:sp>
      <p:sp>
        <p:nvSpPr>
          <p:cNvPr id="14" name="Espace réservé du contenu 13"/>
          <p:cNvSpPr>
            <a:spLocks noGrp="1"/>
          </p:cNvSpPr>
          <p:nvPr>
            <p:ph idx="1"/>
          </p:nvPr>
        </p:nvSpPr>
        <p:spPr>
          <a:xfrm>
            <a:off x="739553" y="1772917"/>
            <a:ext cx="11449272" cy="4267200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endParaRPr lang="fr-FR" sz="28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CA" sz="4000" dirty="0"/>
              <a:t>15. </a:t>
            </a:r>
            <a:r>
              <a:rPr lang="en-CA" sz="4000" dirty="0" err="1"/>
              <a:t>Satienh</a:t>
            </a:r>
            <a:r>
              <a:rPr lang="en-CA" sz="4000" dirty="0"/>
              <a:t> !    </a:t>
            </a:r>
            <a:r>
              <a:rPr lang="fr-CA" sz="4000" dirty="0"/>
              <a:t>[</a:t>
            </a:r>
            <a:r>
              <a:rPr lang="fr-CA" sz="4000" b="1" dirty="0"/>
              <a:t>SA</a:t>
            </a:r>
            <a:r>
              <a:rPr lang="fr-CA" sz="4000" dirty="0"/>
              <a:t>-</a:t>
            </a:r>
            <a:r>
              <a:rPr lang="fr-CA" sz="4000" dirty="0" err="1"/>
              <a:t>tienh</a:t>
            </a:r>
            <a:r>
              <a:rPr lang="fr-CA" sz="4000" dirty="0"/>
              <a:t>]</a:t>
            </a:r>
            <a:endParaRPr lang="en-CA" sz="4000" dirty="0"/>
          </a:p>
          <a:p>
            <a:pPr marL="0" indent="0">
              <a:lnSpc>
                <a:spcPct val="150000"/>
              </a:lnSpc>
              <a:buNone/>
            </a:pPr>
            <a:r>
              <a:rPr lang="en-CA" sz="4000" dirty="0"/>
              <a:t>16. </a:t>
            </a:r>
            <a:r>
              <a:rPr lang="en-CA" sz="4000" dirty="0" err="1"/>
              <a:t>Satriho’tat</a:t>
            </a:r>
            <a:r>
              <a:rPr lang="en-CA" sz="4000" dirty="0"/>
              <a:t> !    [</a:t>
            </a:r>
            <a:r>
              <a:rPr lang="en-CA" sz="4000" dirty="0" err="1"/>
              <a:t>sa</a:t>
            </a:r>
            <a:r>
              <a:rPr lang="en-CA" sz="4000" dirty="0"/>
              <a:t>-tri-</a:t>
            </a:r>
            <a:r>
              <a:rPr lang="en-CA" sz="4000" b="1" dirty="0"/>
              <a:t>HO’-</a:t>
            </a:r>
            <a:r>
              <a:rPr lang="en-CA" sz="4000" dirty="0"/>
              <a:t>tat]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CA" sz="4000" dirty="0"/>
              <a:t>17. </a:t>
            </a:r>
            <a:r>
              <a:rPr lang="en-CA" sz="4000" dirty="0" err="1"/>
              <a:t>Sakwendahton’t</a:t>
            </a:r>
            <a:r>
              <a:rPr lang="en-CA" sz="4000" dirty="0"/>
              <a:t> !  [</a:t>
            </a:r>
            <a:r>
              <a:rPr lang="en-CA" sz="4000" dirty="0" err="1"/>
              <a:t>sa</a:t>
            </a:r>
            <a:r>
              <a:rPr lang="en-CA" sz="4000" dirty="0"/>
              <a:t>-</a:t>
            </a:r>
            <a:r>
              <a:rPr lang="en-CA" sz="4000" dirty="0" err="1"/>
              <a:t>kwen</a:t>
            </a:r>
            <a:r>
              <a:rPr lang="en-CA" sz="4000" dirty="0"/>
              <a:t>-</a:t>
            </a:r>
            <a:r>
              <a:rPr lang="en-CA" sz="4000" b="1" dirty="0"/>
              <a:t>DAH</a:t>
            </a:r>
            <a:r>
              <a:rPr lang="en-CA" sz="4000" dirty="0"/>
              <a:t>-</a:t>
            </a:r>
            <a:r>
              <a:rPr lang="en-CA" sz="4000" dirty="0" err="1"/>
              <a:t>ton’t</a:t>
            </a:r>
            <a:r>
              <a:rPr lang="en-CA" sz="4000" dirty="0"/>
              <a:t>]</a:t>
            </a:r>
            <a:endParaRPr lang="fr-FR" sz="4000" b="1" dirty="0">
              <a:solidFill>
                <a:schemeClr val="accent3">
                  <a:lumMod val="50000"/>
                </a:schemeClr>
              </a:solidFill>
            </a:endParaRPr>
          </a:p>
          <a:p>
            <a:pPr rtl="0">
              <a:buFont typeface="Wingdings" panose="05000000000000000000" pitchFamily="2" charset="2"/>
              <a:buChar char="J"/>
            </a:pPr>
            <a:endParaRPr lang="fr-FR" dirty="0"/>
          </a:p>
          <a:p>
            <a:pPr marL="0" indent="0" rtl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080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1557908" y="592444"/>
            <a:ext cx="9144000" cy="1144556"/>
          </a:xfrm>
        </p:spPr>
        <p:txBody>
          <a:bodyPr rtlCol="0">
            <a:normAutofit/>
          </a:bodyPr>
          <a:lstStyle/>
          <a:p>
            <a:pPr algn="ctr"/>
            <a:r>
              <a:rPr lang="fr-FR" sz="4800" b="1" dirty="0">
                <a:latin typeface="Maiandra GD" panose="020E0502030308020204" pitchFamily="34" charset="0"/>
              </a:rPr>
              <a:t>Base </a:t>
            </a:r>
            <a:r>
              <a:rPr lang="fr-FR" sz="4800" b="1" dirty="0" err="1">
                <a:latin typeface="Maiandra GD" panose="020E0502030308020204" pitchFamily="34" charset="0"/>
              </a:rPr>
              <a:t>imperatives</a:t>
            </a:r>
            <a:endParaRPr lang="fr-FR" b="1" dirty="0">
              <a:latin typeface="Maiandra GD" panose="020E0502030308020204" pitchFamily="34" charset="0"/>
            </a:endParaRPr>
          </a:p>
        </p:txBody>
      </p:sp>
      <p:sp>
        <p:nvSpPr>
          <p:cNvPr id="14" name="Espace réservé du contenu 13"/>
          <p:cNvSpPr>
            <a:spLocks noGrp="1"/>
          </p:cNvSpPr>
          <p:nvPr>
            <p:ph idx="1"/>
          </p:nvPr>
        </p:nvSpPr>
        <p:spPr>
          <a:xfrm>
            <a:off x="1197868" y="1331176"/>
            <a:ext cx="10657184" cy="5042935"/>
          </a:xfrm>
        </p:spPr>
        <p:txBody>
          <a:bodyPr rtlCol="0">
            <a:normAutofit fontScale="92500"/>
          </a:bodyPr>
          <a:lstStyle/>
          <a:p>
            <a:pPr marL="0" indent="0">
              <a:buNone/>
            </a:pPr>
            <a:endParaRPr lang="fr-FR" sz="28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fr-CA" sz="2800" b="1" dirty="0"/>
              <a:t>18.</a:t>
            </a:r>
            <a:r>
              <a:rPr lang="en-CA" sz="2800" b="1" dirty="0"/>
              <a:t>        </a:t>
            </a:r>
            <a:r>
              <a:rPr lang="en-CA" sz="2800" b="1" dirty="0" smtClean="0"/>
              <a:t>		</a:t>
            </a:r>
            <a:r>
              <a:rPr lang="en-CA" sz="3600" b="1" dirty="0" err="1" smtClean="0"/>
              <a:t>Tsatienh</a:t>
            </a:r>
            <a:r>
              <a:rPr lang="en-CA" sz="3600" b="1" dirty="0" smtClean="0"/>
              <a:t> </a:t>
            </a:r>
            <a:r>
              <a:rPr lang="en-CA" sz="3600" b="1" dirty="0"/>
              <a:t>!   </a:t>
            </a:r>
            <a:r>
              <a:rPr lang="en-CA" sz="3600" b="1" dirty="0" smtClean="0">
                <a:sym typeface="Wingdings" panose="05000000000000000000" pitchFamily="2" charset="2"/>
              </a:rPr>
              <a:t></a:t>
            </a:r>
            <a:r>
              <a:rPr lang="en-CA" sz="3600" b="1" dirty="0">
                <a:sym typeface="Wingdings" panose="05000000000000000000" pitchFamily="2" charset="2"/>
              </a:rPr>
              <a:t> </a:t>
            </a:r>
            <a:r>
              <a:rPr lang="en-CA" sz="3600" b="1" dirty="0" smtClean="0">
                <a:sym typeface="Wingdings" panose="05000000000000000000" pitchFamily="2" charset="2"/>
              </a:rPr>
              <a:t>  </a:t>
            </a:r>
            <a:r>
              <a:rPr lang="en-CA" sz="3600" b="1" u="sng" dirty="0" smtClean="0"/>
              <a:t>Sit down! (plural) </a:t>
            </a:r>
            <a:endParaRPr lang="en-CA" sz="3600" b="1" u="sng" dirty="0"/>
          </a:p>
          <a:p>
            <a:pPr marL="0" indent="0">
              <a:buNone/>
            </a:pPr>
            <a:endParaRPr lang="en-CA" sz="2800" b="1" dirty="0"/>
          </a:p>
          <a:p>
            <a:pPr marL="0" indent="0">
              <a:buNone/>
            </a:pPr>
            <a:r>
              <a:rPr lang="en-CA" sz="2800" b="1" dirty="0"/>
              <a:t> </a:t>
            </a:r>
          </a:p>
          <a:p>
            <a:pPr marL="0" indent="0">
              <a:buNone/>
            </a:pPr>
            <a:endParaRPr lang="en-CA" sz="2800" b="1" dirty="0"/>
          </a:p>
          <a:p>
            <a:pPr marL="0" indent="0">
              <a:buNone/>
            </a:pPr>
            <a:r>
              <a:rPr lang="en-CA" sz="2800" dirty="0"/>
              <a:t> </a:t>
            </a:r>
            <a:r>
              <a:rPr lang="en-CA" sz="2800" b="1" dirty="0"/>
              <a:t>19.      </a:t>
            </a:r>
            <a:r>
              <a:rPr lang="en-CA" sz="2800" b="1" dirty="0" smtClean="0"/>
              <a:t>		</a:t>
            </a:r>
            <a:r>
              <a:rPr lang="en-CA" sz="3500" b="1" dirty="0" err="1" smtClean="0"/>
              <a:t>Satriho’tat</a:t>
            </a:r>
            <a:r>
              <a:rPr lang="en-CA" sz="3500" b="1" dirty="0" smtClean="0"/>
              <a:t> </a:t>
            </a:r>
            <a:r>
              <a:rPr lang="en-CA" sz="3500" b="1" dirty="0"/>
              <a:t>!   </a:t>
            </a:r>
            <a:r>
              <a:rPr lang="en-CA" sz="3500" b="1" dirty="0" smtClean="0">
                <a:sym typeface="Wingdings" panose="05000000000000000000" pitchFamily="2" charset="2"/>
              </a:rPr>
              <a:t> </a:t>
            </a:r>
            <a:r>
              <a:rPr lang="en-CA" sz="3500" b="1" dirty="0" smtClean="0"/>
              <a:t>  </a:t>
            </a:r>
            <a:r>
              <a:rPr lang="en-CA" sz="3500" b="1" u="sng" dirty="0" smtClean="0"/>
              <a:t>Listen! Pay attention! (plural) </a:t>
            </a:r>
            <a:endParaRPr lang="en-CA" sz="3500" b="1" u="sng" dirty="0"/>
          </a:p>
          <a:p>
            <a:pPr marL="0" indent="0">
              <a:buNone/>
            </a:pPr>
            <a:endParaRPr lang="en-CA" sz="2800" b="1" dirty="0"/>
          </a:p>
          <a:p>
            <a:pPr marL="0" indent="0">
              <a:buNone/>
            </a:pPr>
            <a:endParaRPr lang="en-CA" sz="2800" b="1" dirty="0"/>
          </a:p>
          <a:p>
            <a:pPr marL="0" indent="0">
              <a:buNone/>
            </a:pPr>
            <a:r>
              <a:rPr lang="en-CA" sz="2800" b="1" dirty="0"/>
              <a:t> 20.   </a:t>
            </a:r>
            <a:r>
              <a:rPr lang="en-CA" sz="2800" b="1" dirty="0" smtClean="0"/>
              <a:t>			</a:t>
            </a:r>
            <a:r>
              <a:rPr lang="en-CA" sz="3600" b="1" dirty="0" err="1" smtClean="0"/>
              <a:t>Tsakwendahton’t</a:t>
            </a:r>
            <a:r>
              <a:rPr lang="en-CA" sz="3600" b="1" dirty="0" smtClean="0"/>
              <a:t> !   </a:t>
            </a:r>
            <a:r>
              <a:rPr lang="en-CA" sz="3600" b="1" dirty="0" smtClean="0">
                <a:sym typeface="Wingdings" panose="05000000000000000000" pitchFamily="2" charset="2"/>
              </a:rPr>
              <a:t></a:t>
            </a:r>
            <a:r>
              <a:rPr lang="en-CA" sz="3600" b="1" dirty="0" smtClean="0"/>
              <a:t>   </a:t>
            </a:r>
            <a:r>
              <a:rPr lang="en-CA" sz="3600" b="1" u="sng" dirty="0" smtClean="0"/>
              <a:t>Shut up</a:t>
            </a:r>
            <a:r>
              <a:rPr lang="en-CA" sz="3600" b="1" u="sng" dirty="0" smtClean="0"/>
              <a:t>! (plural)</a:t>
            </a:r>
            <a:endParaRPr lang="fr-FR" sz="3600" b="1" u="sng" dirty="0">
              <a:solidFill>
                <a:schemeClr val="accent3">
                  <a:lumMod val="50000"/>
                </a:schemeClr>
              </a:solidFill>
            </a:endParaRPr>
          </a:p>
          <a:p>
            <a:pPr rtl="0">
              <a:buFont typeface="Wingdings" panose="05000000000000000000" pitchFamily="2" charset="2"/>
              <a:buChar char="J"/>
            </a:pPr>
            <a:endParaRPr lang="fr-FR" dirty="0"/>
          </a:p>
          <a:p>
            <a:pPr marL="0" indent="0" rtl="0"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61764" y="6490900"/>
            <a:ext cx="7128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i="1" dirty="0"/>
              <a:t>Images de Louis-Karl Picard-Sioui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964" y="1795394"/>
            <a:ext cx="1152128" cy="139079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958" y="3792661"/>
            <a:ext cx="1191134" cy="98748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997" y="5260530"/>
            <a:ext cx="1077229" cy="99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10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1557908" y="620688"/>
            <a:ext cx="9144000" cy="1144556"/>
          </a:xfrm>
        </p:spPr>
        <p:txBody>
          <a:bodyPr rtlCol="0">
            <a:normAutofit/>
          </a:bodyPr>
          <a:lstStyle/>
          <a:p>
            <a:pPr algn="ctr"/>
            <a:r>
              <a:rPr lang="fr-FR" sz="4800" b="1" dirty="0">
                <a:latin typeface="Maiandra GD" panose="020E0502030308020204" pitchFamily="34" charset="0"/>
              </a:rPr>
              <a:t>Base </a:t>
            </a:r>
            <a:r>
              <a:rPr lang="fr-FR" sz="4800" b="1" dirty="0" err="1">
                <a:latin typeface="Maiandra GD" panose="020E0502030308020204" pitchFamily="34" charset="0"/>
              </a:rPr>
              <a:t>imperatives</a:t>
            </a:r>
            <a:endParaRPr lang="fr-FR" b="1" dirty="0">
              <a:latin typeface="Maiandra GD" panose="020E0502030308020204" pitchFamily="34" charset="0"/>
            </a:endParaRPr>
          </a:p>
        </p:txBody>
      </p:sp>
      <p:sp>
        <p:nvSpPr>
          <p:cNvPr id="14" name="Espace réservé du contenu 13"/>
          <p:cNvSpPr>
            <a:spLocks noGrp="1"/>
          </p:cNvSpPr>
          <p:nvPr>
            <p:ph idx="1"/>
          </p:nvPr>
        </p:nvSpPr>
        <p:spPr>
          <a:xfrm>
            <a:off x="477788" y="1412776"/>
            <a:ext cx="11449272" cy="4680520"/>
          </a:xfrm>
        </p:spPr>
        <p:txBody>
          <a:bodyPr rtlCol="0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fr-CA" sz="3200" dirty="0"/>
          </a:p>
          <a:p>
            <a:pPr marL="0" indent="0">
              <a:lnSpc>
                <a:spcPct val="150000"/>
              </a:lnSpc>
              <a:buNone/>
            </a:pPr>
            <a:r>
              <a:rPr lang="en-CA" sz="4400" dirty="0"/>
              <a:t>18. </a:t>
            </a:r>
            <a:r>
              <a:rPr lang="en-CA" sz="4400" dirty="0" err="1"/>
              <a:t>Tsatienh</a:t>
            </a:r>
            <a:r>
              <a:rPr lang="en-CA" sz="4400" dirty="0"/>
              <a:t> !    [</a:t>
            </a:r>
            <a:r>
              <a:rPr lang="en-CA" sz="4400" b="1" dirty="0"/>
              <a:t>TSA </a:t>
            </a:r>
            <a:r>
              <a:rPr lang="en-CA" sz="4400" dirty="0"/>
              <a:t>– </a:t>
            </a:r>
            <a:r>
              <a:rPr lang="en-CA" sz="4400" dirty="0" err="1"/>
              <a:t>tienh</a:t>
            </a:r>
            <a:r>
              <a:rPr lang="en-CA" sz="4400" dirty="0"/>
              <a:t>]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CA" sz="4400" dirty="0"/>
              <a:t>19. </a:t>
            </a:r>
            <a:r>
              <a:rPr lang="en-CA" sz="4400" dirty="0" err="1"/>
              <a:t>Tsatriho’tat</a:t>
            </a:r>
            <a:r>
              <a:rPr lang="en-CA" sz="4400" dirty="0"/>
              <a:t> !  [</a:t>
            </a:r>
            <a:r>
              <a:rPr lang="en-CA" sz="4400" dirty="0" err="1"/>
              <a:t>tsa</a:t>
            </a:r>
            <a:r>
              <a:rPr lang="en-CA" sz="4400" dirty="0"/>
              <a:t> – tri – </a:t>
            </a:r>
            <a:r>
              <a:rPr lang="en-CA" sz="4400" b="1" dirty="0"/>
              <a:t>HO’ </a:t>
            </a:r>
            <a:r>
              <a:rPr lang="en-CA" sz="4400" dirty="0"/>
              <a:t>– tat]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CA" sz="4400" dirty="0"/>
              <a:t>20. </a:t>
            </a:r>
            <a:r>
              <a:rPr lang="en-CA" sz="4400" dirty="0" err="1"/>
              <a:t>Tsakwendahton’t</a:t>
            </a:r>
            <a:r>
              <a:rPr lang="en-CA" sz="4400" dirty="0"/>
              <a:t> ! [</a:t>
            </a:r>
            <a:r>
              <a:rPr lang="en-CA" sz="4400" dirty="0" err="1"/>
              <a:t>tsa</a:t>
            </a:r>
            <a:r>
              <a:rPr lang="en-CA" sz="4400" dirty="0"/>
              <a:t> – </a:t>
            </a:r>
            <a:r>
              <a:rPr lang="en-CA" sz="4400" dirty="0" err="1"/>
              <a:t>kwen</a:t>
            </a:r>
            <a:r>
              <a:rPr lang="en-CA" sz="4400" dirty="0"/>
              <a:t> –</a:t>
            </a:r>
            <a:r>
              <a:rPr lang="en-CA" sz="4400" b="1" dirty="0"/>
              <a:t> DAH </a:t>
            </a:r>
            <a:r>
              <a:rPr lang="en-CA" sz="4400" dirty="0"/>
              <a:t>– </a:t>
            </a:r>
            <a:r>
              <a:rPr lang="en-CA" sz="4400" dirty="0" err="1"/>
              <a:t>ton’t</a:t>
            </a:r>
            <a:r>
              <a:rPr lang="en-CA" sz="4400" dirty="0"/>
              <a:t>]</a:t>
            </a:r>
            <a:endParaRPr lang="fr-FR" sz="4400" b="1" dirty="0">
              <a:solidFill>
                <a:schemeClr val="accent3">
                  <a:lumMod val="50000"/>
                </a:schemeClr>
              </a:solidFill>
            </a:endParaRPr>
          </a:p>
          <a:p>
            <a:pPr rtl="0">
              <a:lnSpc>
                <a:spcPct val="150000"/>
              </a:lnSpc>
              <a:buFont typeface="Wingdings" panose="05000000000000000000" pitchFamily="2" charset="2"/>
              <a:buChar char="J"/>
            </a:pPr>
            <a:endParaRPr lang="fr-FR" sz="3200" dirty="0"/>
          </a:p>
          <a:p>
            <a:pPr marL="0" indent="0" rtl="0">
              <a:buNone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589771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981844" y="764704"/>
            <a:ext cx="10044609" cy="1144556"/>
          </a:xfrm>
        </p:spPr>
        <p:txBody>
          <a:bodyPr rtlCol="0">
            <a:noAutofit/>
          </a:bodyPr>
          <a:lstStyle/>
          <a:p>
            <a:pPr algn="ctr"/>
            <a:r>
              <a:rPr lang="en-US" sz="4800" b="1" dirty="0">
                <a:latin typeface="Maiandra GD" panose="020E0502030308020204" pitchFamily="34" charset="0"/>
              </a:rPr>
              <a:t>The </a:t>
            </a:r>
            <a:r>
              <a:rPr lang="en-US" sz="4800" b="1" dirty="0" err="1">
                <a:latin typeface="Maiandra GD" panose="020E0502030308020204" pitchFamily="34" charset="0"/>
              </a:rPr>
              <a:t>Wendat</a:t>
            </a:r>
            <a:r>
              <a:rPr lang="en-US" sz="4800" b="1" dirty="0">
                <a:latin typeface="Maiandra GD" panose="020E0502030308020204" pitchFamily="34" charset="0"/>
              </a:rPr>
              <a:t> language: the base form;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idx="1"/>
          </p:nvPr>
        </p:nvSpPr>
        <p:spPr>
          <a:xfrm>
            <a:off x="1125860" y="1988840"/>
            <a:ext cx="9649072" cy="4267200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endParaRPr lang="fr-FR" sz="4800" dirty="0"/>
          </a:p>
          <a:p>
            <a:pPr marL="0" indent="0" rtl="0">
              <a:buNone/>
            </a:pPr>
            <a:r>
              <a:rPr lang="fr-FR" sz="4800" dirty="0" smtClean="0"/>
              <a:t>The </a:t>
            </a:r>
            <a:r>
              <a:rPr lang="fr-FR" sz="4800" dirty="0" err="1" smtClean="0"/>
              <a:t>Wendat</a:t>
            </a:r>
            <a:r>
              <a:rPr lang="fr-FR" sz="4800" dirty="0" smtClean="0"/>
              <a:t> </a:t>
            </a:r>
            <a:r>
              <a:rPr lang="fr-FR" sz="4800" dirty="0" err="1" smtClean="0"/>
              <a:t>language</a:t>
            </a:r>
            <a:r>
              <a:rPr lang="fr-FR" sz="4800" dirty="0" smtClean="0"/>
              <a:t> </a:t>
            </a:r>
            <a:r>
              <a:rPr lang="fr-FR" sz="4800" dirty="0" err="1" smtClean="0"/>
              <a:t>is</a:t>
            </a:r>
            <a:r>
              <a:rPr lang="fr-FR" sz="4800" dirty="0" smtClean="0"/>
              <a:t> </a:t>
            </a:r>
            <a:r>
              <a:rPr lang="fr-FR" sz="4800" dirty="0" err="1" smtClean="0"/>
              <a:t>composed</a:t>
            </a:r>
            <a:r>
              <a:rPr lang="fr-FR" sz="4800" dirty="0" smtClean="0"/>
              <a:t> of:</a:t>
            </a:r>
            <a:endParaRPr lang="fr-FR" sz="4800" dirty="0"/>
          </a:p>
          <a:p>
            <a:pPr lvl="1"/>
            <a:r>
              <a:rPr lang="fr-FR" sz="4400" b="1" dirty="0" err="1" smtClean="0"/>
              <a:t>Verbs</a:t>
            </a:r>
            <a:endParaRPr lang="fr-FR" sz="4400" dirty="0"/>
          </a:p>
          <a:p>
            <a:pPr lvl="1"/>
            <a:r>
              <a:rPr lang="fr-FR" sz="4400" b="1" dirty="0" err="1" smtClean="0"/>
              <a:t>Nouns</a:t>
            </a:r>
            <a:endParaRPr lang="fr-FR" sz="4400" dirty="0"/>
          </a:p>
          <a:p>
            <a:pPr lvl="1"/>
            <a:r>
              <a:rPr lang="fr-FR" sz="4400" b="1" dirty="0" err="1" smtClean="0"/>
              <a:t>Particles</a:t>
            </a:r>
            <a:endParaRPr lang="fr-FR" sz="4400" b="1" dirty="0"/>
          </a:p>
          <a:p>
            <a:pPr marL="0" indent="0" rtl="0">
              <a:buNone/>
            </a:pP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497648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dirty="0" smtClean="0">
                <a:latin typeface="Maiandra GD" panose="020E0502030308020204" pitchFamily="34" charset="0"/>
              </a:rPr>
              <a:t>The </a:t>
            </a:r>
            <a:r>
              <a:rPr lang="fr-FR" sz="3600" b="1" dirty="0" err="1" smtClean="0">
                <a:latin typeface="Maiandra GD" panose="020E0502030308020204" pitchFamily="34" charset="0"/>
              </a:rPr>
              <a:t>wendat</a:t>
            </a:r>
            <a:r>
              <a:rPr lang="fr-FR" sz="3600" b="1" dirty="0" smtClean="0">
                <a:latin typeface="Maiandra GD" panose="020E0502030308020204" pitchFamily="34" charset="0"/>
              </a:rPr>
              <a:t> </a:t>
            </a:r>
            <a:r>
              <a:rPr lang="fr-FR" sz="3600" b="1" dirty="0" err="1" smtClean="0">
                <a:latin typeface="Maiandra GD" panose="020E0502030308020204" pitchFamily="34" charset="0"/>
              </a:rPr>
              <a:t>language</a:t>
            </a:r>
            <a:r>
              <a:rPr lang="fr-FR" sz="3600" b="1" dirty="0" smtClean="0">
                <a:latin typeface="Maiandra GD" panose="020E0502030308020204" pitchFamily="34" charset="0"/>
              </a:rPr>
              <a:t>: the </a:t>
            </a:r>
            <a:r>
              <a:rPr lang="fr-FR" sz="3600" b="1" dirty="0" err="1" smtClean="0">
                <a:latin typeface="Maiandra GD" panose="020E0502030308020204" pitchFamily="34" charset="0"/>
              </a:rPr>
              <a:t>noun</a:t>
            </a:r>
            <a:r>
              <a:rPr lang="fr-FR" sz="3600" b="1" dirty="0" smtClean="0">
                <a:latin typeface="Maiandra GD" panose="020E0502030308020204" pitchFamily="34" charset="0"/>
              </a:rPr>
              <a:t> structure</a:t>
            </a:r>
            <a:endParaRPr lang="fr-FR" sz="36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782609"/>
              </p:ext>
            </p:extLst>
          </p:nvPr>
        </p:nvGraphicFramePr>
        <p:xfrm>
          <a:off x="3354388" y="3265795"/>
          <a:ext cx="5480050" cy="1315333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826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6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6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153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000" b="1" dirty="0" smtClean="0">
                          <a:effectLst/>
                        </a:rPr>
                        <a:t>Pronominal </a:t>
                      </a:r>
                      <a:r>
                        <a:rPr lang="fr-CA" sz="2000" b="1" dirty="0" err="1" smtClean="0">
                          <a:effectLst/>
                        </a:rPr>
                        <a:t>prefix</a:t>
                      </a:r>
                      <a:endParaRPr lang="fr-CA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000" b="1" dirty="0" smtClean="0">
                          <a:effectLst/>
                        </a:rPr>
                        <a:t>Nominal</a:t>
                      </a:r>
                      <a:r>
                        <a:rPr lang="fr-CA" sz="2000" b="1" baseline="0" dirty="0" smtClean="0">
                          <a:effectLst/>
                        </a:rPr>
                        <a:t> </a:t>
                      </a:r>
                      <a:r>
                        <a:rPr lang="fr-CA" sz="2000" b="1" baseline="0" dirty="0" err="1" smtClean="0">
                          <a:effectLst/>
                        </a:rPr>
                        <a:t>root</a:t>
                      </a:r>
                      <a:endParaRPr lang="fr-CA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000" b="1" dirty="0" smtClean="0">
                          <a:effectLst/>
                        </a:rPr>
                        <a:t>Nominal</a:t>
                      </a:r>
                      <a:r>
                        <a:rPr lang="fr-CA" sz="2000" b="1" baseline="0" dirty="0" smtClean="0">
                          <a:effectLst/>
                        </a:rPr>
                        <a:t> </a:t>
                      </a:r>
                      <a:r>
                        <a:rPr lang="fr-CA" sz="2000" b="1" baseline="0" dirty="0" err="1" smtClean="0">
                          <a:effectLst/>
                        </a:rPr>
                        <a:t>ending</a:t>
                      </a:r>
                      <a:endParaRPr lang="fr-CA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078774" y="2360488"/>
            <a:ext cx="4201791" cy="430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CA" altLang="fr-FR" sz="2800" b="1" u="sng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NOUN </a:t>
            </a:r>
            <a:r>
              <a:rPr kumimoji="0" lang="fr-CA" altLang="fr-FR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STRUCTURE</a:t>
            </a:r>
            <a:endParaRPr kumimoji="0" lang="fr-CA" altLang="fr-FR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CA" altLang="fr-FR" sz="1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alt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CA" altLang="fr-FR" sz="1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alt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CA" altLang="fr-FR" sz="1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alt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CA" altLang="fr-FR" sz="1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alt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CA" altLang="fr-FR" sz="1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alt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CA" altLang="fr-FR" sz="1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altLang="fr-FR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kumimoji="0" lang="fr-CA" altLang="fr-FR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ä</a:t>
            </a:r>
            <a:r>
              <a:rPr kumimoji="0" lang="fr-CA" altLang="fr-FR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nonhchia</a:t>
            </a:r>
            <a:r>
              <a:rPr kumimoji="0" lang="fr-CA" altLang="fr-FR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endParaRPr kumimoji="0" lang="fr-CA" altLang="fr-FR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CA" altLang="fr-FR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altLang="fr-FR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altLang="fr-FR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Ya-   +  -</a:t>
            </a:r>
            <a:r>
              <a:rPr kumimoji="0" lang="fr-CA" altLang="fr-FR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nonhchi</a:t>
            </a:r>
            <a:r>
              <a:rPr kumimoji="0" lang="fr-CA" altLang="fr-FR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+  -a</a:t>
            </a:r>
            <a:r>
              <a:rPr kumimoji="0" lang="fr-CA" altLang="fr-FR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endParaRPr kumimoji="0" lang="fr-CA" altLang="fr-FR" sz="4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408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837828" y="695488"/>
            <a:ext cx="10908705" cy="1144556"/>
          </a:xfrm>
        </p:spPr>
        <p:txBody>
          <a:bodyPr rtlCol="0">
            <a:noAutofit/>
          </a:bodyPr>
          <a:lstStyle/>
          <a:p>
            <a:pPr algn="ctr"/>
            <a:r>
              <a:rPr lang="fr-FR" sz="4000" b="1" dirty="0" smtClean="0">
                <a:latin typeface="Maiandra GD" panose="020E0502030308020204" pitchFamily="34" charset="0"/>
              </a:rPr>
              <a:t>The </a:t>
            </a:r>
            <a:r>
              <a:rPr lang="fr-FR" sz="4000" b="1" dirty="0" err="1">
                <a:latin typeface="Maiandra GD" panose="020E0502030308020204" pitchFamily="34" charset="0"/>
              </a:rPr>
              <a:t>wendat</a:t>
            </a:r>
            <a:r>
              <a:rPr lang="fr-FR" sz="4000" b="1" dirty="0">
                <a:latin typeface="Maiandra GD" panose="020E0502030308020204" pitchFamily="34" charset="0"/>
              </a:rPr>
              <a:t> </a:t>
            </a:r>
            <a:r>
              <a:rPr lang="fr-FR" sz="4000" b="1" dirty="0" err="1" smtClean="0">
                <a:latin typeface="Maiandra GD" panose="020E0502030308020204" pitchFamily="34" charset="0"/>
              </a:rPr>
              <a:t>language</a:t>
            </a:r>
            <a:r>
              <a:rPr lang="fr-CA" sz="4000" b="1" dirty="0" smtClean="0">
                <a:latin typeface="Maiandra GD" panose="020E0502030308020204" pitchFamily="34" charset="0"/>
              </a:rPr>
              <a:t>: the </a:t>
            </a:r>
            <a:r>
              <a:rPr lang="fr-CA" sz="4000" b="1" dirty="0" err="1" smtClean="0">
                <a:latin typeface="Maiandra GD" panose="020E0502030308020204" pitchFamily="34" charset="0"/>
              </a:rPr>
              <a:t>verb</a:t>
            </a:r>
            <a:r>
              <a:rPr lang="fr-CA" sz="4000" b="1" dirty="0" smtClean="0">
                <a:latin typeface="Maiandra GD" panose="020E0502030308020204" pitchFamily="34" charset="0"/>
              </a:rPr>
              <a:t> structure</a:t>
            </a:r>
            <a:endParaRPr lang="fr-FR" sz="4000" b="1" dirty="0">
              <a:latin typeface="Maiandra GD" panose="020E0502030308020204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204611" y="2360488"/>
            <a:ext cx="3950119" cy="430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altLang="fr-FR" sz="2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STRUCTURE DU VERBE</a:t>
            </a:r>
            <a:endParaRPr kumimoji="0" lang="fr-CA" altLang="fr-FR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CA" altLang="fr-FR" sz="1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alt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CA" altLang="fr-FR" sz="1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alt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CA" altLang="fr-FR" sz="1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alt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CA" altLang="fr-FR" sz="1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alt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CA" altLang="fr-FR" sz="1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alt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CA" altLang="fr-FR" sz="1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altLang="fr-FR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Yehiatonhk</a:t>
            </a:r>
            <a:endParaRPr kumimoji="0" lang="fr-CA" altLang="fr-FR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CA" altLang="fr-FR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altLang="fr-FR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altLang="fr-FR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</a:t>
            </a:r>
            <a:r>
              <a:rPr kumimoji="0" lang="fr-CA" altLang="fr-FR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+  -</a:t>
            </a:r>
            <a:r>
              <a:rPr kumimoji="0" lang="fr-CA" altLang="fr-FR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hiaton</a:t>
            </a:r>
            <a:r>
              <a:rPr kumimoji="0" lang="fr-CA" altLang="fr-FR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+  -</a:t>
            </a:r>
            <a:r>
              <a:rPr kumimoji="0" lang="fr-CA" altLang="fr-FR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hk</a:t>
            </a:r>
            <a:endParaRPr kumimoji="0" lang="fr-CA" altLang="fr-FR" sz="4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796727"/>
              </p:ext>
            </p:extLst>
          </p:nvPr>
        </p:nvGraphicFramePr>
        <p:xfrm>
          <a:off x="2349996" y="3471383"/>
          <a:ext cx="7272808" cy="1315333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423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4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4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15333">
                <a:tc>
                  <a:txBody>
                    <a:bodyPr/>
                    <a:lstStyle/>
                    <a:p>
                      <a:pPr marL="0" marR="0" lvl="0" indent="0" algn="ctr" defTabSz="914126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000" b="1" dirty="0" smtClean="0">
                          <a:effectLst/>
                        </a:rPr>
                        <a:t>Pronominal </a:t>
                      </a:r>
                      <a:r>
                        <a:rPr lang="fr-CA" sz="2000" b="1" dirty="0" err="1" smtClean="0">
                          <a:effectLst/>
                        </a:rPr>
                        <a:t>prefix</a:t>
                      </a:r>
                      <a:endParaRPr lang="fr-CA" sz="20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000" b="1" dirty="0" err="1" smtClean="0">
                          <a:solidFill>
                            <a:schemeClr val="bg1"/>
                          </a:solidFill>
                          <a:effectLst/>
                        </a:rPr>
                        <a:t>Verb</a:t>
                      </a:r>
                      <a:r>
                        <a:rPr lang="fr-CA" sz="2000" b="1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fr-CA" sz="2000" b="1" dirty="0" err="1" smtClean="0">
                          <a:solidFill>
                            <a:schemeClr val="bg1"/>
                          </a:solidFill>
                          <a:effectLst/>
                        </a:rPr>
                        <a:t>root</a:t>
                      </a:r>
                      <a:endParaRPr lang="fr-CA" sz="20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000" b="1" dirty="0" err="1" smtClean="0">
                          <a:solidFill>
                            <a:schemeClr val="bg1"/>
                          </a:solidFill>
                          <a:effectLst/>
                        </a:rPr>
                        <a:t>Aspectual</a:t>
                      </a:r>
                      <a:r>
                        <a:rPr lang="fr-CA" sz="2000" b="1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fr-CA" sz="2000" b="1" dirty="0" err="1" smtClean="0">
                          <a:solidFill>
                            <a:schemeClr val="bg1"/>
                          </a:solidFill>
                          <a:effectLst/>
                        </a:rPr>
                        <a:t>ending</a:t>
                      </a:r>
                      <a:endParaRPr lang="fr-CA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6504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A41AC481-B287-49C8-90EF-C669597D2D0A}"/>
    </a:ext>
  </a:extLst>
</a:theme>
</file>

<file path=ppt/theme/theme2.xml><?xml version="1.0" encoding="utf-8"?>
<a:theme xmlns:a="http://schemas.openxmlformats.org/drawingml/2006/main" name="Thème Office">
  <a:themeElements>
    <a:clrScheme name="Earthtones_16x9">
      <a:dk1>
        <a:srgbClr val="652825"/>
      </a:dk1>
      <a:lt1>
        <a:sysClr val="window" lastClr="FFFFFF"/>
      </a:lt1>
      <a:dk2>
        <a:srgbClr val="000000"/>
      </a:dk2>
      <a:lt2>
        <a:srgbClr val="F5DD8F"/>
      </a:lt2>
      <a:accent1>
        <a:srgbClr val="A2C838"/>
      </a:accent1>
      <a:accent2>
        <a:srgbClr val="F68E20"/>
      </a:accent2>
      <a:accent3>
        <a:srgbClr val="38B0B6"/>
      </a:accent3>
      <a:accent4>
        <a:srgbClr val="E95020"/>
      </a:accent4>
      <a:accent5>
        <a:srgbClr val="E0B12C"/>
      </a:accent5>
      <a:accent6>
        <a:srgbClr val="985A34"/>
      </a:accent6>
      <a:hlink>
        <a:srgbClr val="F68E20"/>
      </a:hlink>
      <a:folHlink>
        <a:srgbClr val="727272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Earthtones_16x9">
      <a:dk1>
        <a:srgbClr val="652825"/>
      </a:dk1>
      <a:lt1>
        <a:sysClr val="window" lastClr="FFFFFF"/>
      </a:lt1>
      <a:dk2>
        <a:srgbClr val="000000"/>
      </a:dk2>
      <a:lt2>
        <a:srgbClr val="F5DD8F"/>
      </a:lt2>
      <a:accent1>
        <a:srgbClr val="A2C838"/>
      </a:accent1>
      <a:accent2>
        <a:srgbClr val="F68E20"/>
      </a:accent2>
      <a:accent3>
        <a:srgbClr val="38B0B6"/>
      </a:accent3>
      <a:accent4>
        <a:srgbClr val="E95020"/>
      </a:accent4>
      <a:accent5>
        <a:srgbClr val="E0B12C"/>
      </a:accent5>
      <a:accent6>
        <a:srgbClr val="985A34"/>
      </a:accent6>
      <a:hlink>
        <a:srgbClr val="F68E20"/>
      </a:hlink>
      <a:folHlink>
        <a:srgbClr val="727272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{F10B0421-DD30-B246-B73D-5B8101B4084C}tf10001061</Template>
  <TotalTime>3473</TotalTime>
  <Words>294</Words>
  <Application>Microsoft Office PowerPoint</Application>
  <PresentationFormat>Personnalisé</PresentationFormat>
  <Paragraphs>154</Paragraphs>
  <Slides>18</Slides>
  <Notes>18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30" baseType="lpstr">
      <vt:lpstr>Arial</vt:lpstr>
      <vt:lpstr>Bahnschrift Light</vt:lpstr>
      <vt:lpstr>Calibri</vt:lpstr>
      <vt:lpstr>Century Gothic</vt:lpstr>
      <vt:lpstr>Corbel</vt:lpstr>
      <vt:lpstr>Maiandra GD</vt:lpstr>
      <vt:lpstr>Times New Roman</vt:lpstr>
      <vt:lpstr>Tw Cen MT</vt:lpstr>
      <vt:lpstr>Tw Cen MT Condensed</vt:lpstr>
      <vt:lpstr>Wingdings</vt:lpstr>
      <vt:lpstr>Wingdings 3</vt:lpstr>
      <vt:lpstr>Integral</vt:lpstr>
      <vt:lpstr>Yeienhwi’s onywawenda’ «I’m learning our language»</vt:lpstr>
      <vt:lpstr>O’niänih 2 Onhwa’ entate’ ….</vt:lpstr>
      <vt:lpstr>Base imperatives</vt:lpstr>
      <vt:lpstr>Base imperatives</vt:lpstr>
      <vt:lpstr>Base imperatives</vt:lpstr>
      <vt:lpstr>Base imperatives</vt:lpstr>
      <vt:lpstr>The Wendat language: the base form;</vt:lpstr>
      <vt:lpstr>The wendat language: the noun structure</vt:lpstr>
      <vt:lpstr>The wendat language: the verb structure</vt:lpstr>
      <vt:lpstr>Vocabulary : Nature</vt:lpstr>
      <vt:lpstr>Vocabulary : Nature</vt:lpstr>
      <vt:lpstr>Vocabulary : Nature</vt:lpstr>
      <vt:lpstr>Vocabulary : Nature</vt:lpstr>
      <vt:lpstr>Vocabulary : Nature</vt:lpstr>
      <vt:lpstr>Vocabulary : Nature</vt:lpstr>
      <vt:lpstr>Vocabulary : Nature</vt:lpstr>
      <vt:lpstr>Homework</vt:lpstr>
      <vt:lpstr>Homework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Yeienhwi’s onywawenda’ «J’apprends notre langue»</dc:title>
  <dc:creator>arakwa sioui</dc:creator>
  <cp:lastModifiedBy>Keven Vachon</cp:lastModifiedBy>
  <cp:revision>70</cp:revision>
  <cp:lastPrinted>2019-05-10T16:00:28Z</cp:lastPrinted>
  <dcterms:created xsi:type="dcterms:W3CDTF">2018-11-26T15:26:52Z</dcterms:created>
  <dcterms:modified xsi:type="dcterms:W3CDTF">2020-01-08T16:37:06Z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