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87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3" r:id="rId24"/>
    <p:sldId id="282" r:id="rId25"/>
    <p:sldId id="284" r:id="rId26"/>
    <p:sldId id="278" r:id="rId27"/>
    <p:sldId id="285" r:id="rId28"/>
    <p:sldId id="286" r:id="rId29"/>
  </p:sldIdLst>
  <p:sldSz cx="12192000" cy="6858000"/>
  <p:notesSz cx="6950075" cy="9236075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pPr rtl="0"/>
            <a:fld id="{F9C801BB-FD05-48A6-96CC-BEDE470E66A8}" type="datetime1">
              <a:rPr lang="fr-FR" smtClean="0"/>
              <a:t>08/12/2020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pPr rtl="0"/>
            <a:fld id="{91101F89-C3C8-411F-AC4E-FE0C6D481D1D}" type="datetime1">
              <a:rPr lang="fr-FR" noProof="0" smtClean="0"/>
              <a:t>08/12/2020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60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56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712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97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66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620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763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2746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725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127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37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11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8066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337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63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551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1466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699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377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955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71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58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05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9464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814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46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7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15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58B253A-C60C-446F-BF32-D25BC5270AF5}" type="datetime1">
              <a:rPr lang="fr-FR" smtClean="0"/>
              <a:t>08/12/2020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7267F-9C36-44DE-83AC-52D06FCBA136}" type="datetime1">
              <a:rPr lang="fr-FR" smtClean="0"/>
              <a:t>08/12/2020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A58689FB-1A87-46B3-BF3F-F50E4336314B}" type="datetime1">
              <a:rPr lang="fr-FR" smtClean="0"/>
              <a:pPr/>
              <a:t>08/12/2020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0B4B9-7DDB-465A-978C-C7AE9D64BC02}" type="datetime1">
              <a:rPr lang="fr-FR" smtClean="0"/>
              <a:pPr/>
              <a:t>08/12/2020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9AAC13B-36B6-4F85-B793-76954BA56095}" type="datetime1">
              <a:rPr lang="fr-FR" smtClean="0"/>
              <a:t>08/12/2020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95E67-AEDF-4C51-A5C0-2E715EBB1C5A}" type="datetime1">
              <a:rPr lang="fr-FR" smtClean="0"/>
              <a:t>08/12/2020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D7215D-F21F-45DC-9287-73F8D38530E4}" type="datetime1">
              <a:rPr lang="fr-FR" smtClean="0"/>
              <a:pPr/>
              <a:t>08/12/2020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3D6300-A925-4E40-83D3-DB7425DA8D92}" type="datetime1">
              <a:rPr lang="fr-FR" smtClean="0"/>
              <a:t>08/12/2020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2F62A-CC2E-49E6-88EB-571B3FF2DE8A}" type="datetime1">
              <a:rPr lang="fr-FR" smtClean="0"/>
              <a:t>08/12/2020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3389F6-3AC3-4117-8BF2-9CD446E468A0}" type="datetime1">
              <a:rPr lang="fr-FR" smtClean="0"/>
              <a:t>08/12/2020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FB81F-413D-4B3C-ACB3-41869F69AF48}" type="datetime1">
              <a:rPr lang="fr-FR" smtClean="0"/>
              <a:t>08/12/2020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  <a:p>
            <a:pPr lvl="5" rtl="0"/>
            <a:r>
              <a:rPr lang="fr-FR" dirty="0"/>
              <a:t>Sixième</a:t>
            </a:r>
          </a:p>
          <a:p>
            <a:pPr lvl="6" rtl="0"/>
            <a:r>
              <a:rPr lang="fr-FR" dirty="0"/>
              <a:t>Septième</a:t>
            </a:r>
          </a:p>
          <a:p>
            <a:pPr lvl="7" rtl="0"/>
            <a:r>
              <a:rPr lang="fr-FR" dirty="0"/>
              <a:t>Huitième</a:t>
            </a:r>
          </a:p>
          <a:p>
            <a:pPr lvl="8" rtl="0"/>
            <a:r>
              <a:rPr lang="fr-FR" dirty="0"/>
              <a:t>Neuvième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83A09EB0-8DC2-4DED-ACA5-A7797F41DE4D}" type="datetime1">
              <a:rPr lang="fr-FR" smtClean="0"/>
              <a:pPr/>
              <a:t>08/12/2020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66880" y="3021981"/>
            <a:ext cx="8508381" cy="1315843"/>
          </a:xfrm>
        </p:spPr>
        <p:txBody>
          <a:bodyPr rtlCol="0">
            <a:normAutofit fontScale="90000"/>
          </a:bodyPr>
          <a:lstStyle/>
          <a:p>
            <a:r>
              <a:rPr lang="fr-FR" sz="8000" dirty="0" err="1">
                <a:latin typeface="Maiandra GD" panose="020E0502030308020204" pitchFamily="34" charset="0"/>
              </a:rPr>
              <a:t>Yeienhwi’s</a:t>
            </a:r>
            <a:r>
              <a:rPr lang="fr-FR" sz="8000" dirty="0">
                <a:latin typeface="Maiandra GD" panose="020E0502030308020204" pitchFamily="34" charset="0"/>
              </a:rPr>
              <a:t> </a:t>
            </a:r>
            <a:r>
              <a:rPr lang="fr-FR" sz="8000" dirty="0" err="1">
                <a:latin typeface="Maiandra GD" panose="020E0502030308020204" pitchFamily="34" charset="0"/>
              </a:rPr>
              <a:t>onywawenda</a:t>
            </a:r>
            <a:r>
              <a:rPr lang="fr-FR" sz="8000" dirty="0">
                <a:latin typeface="Maiandra GD" panose="020E0502030308020204" pitchFamily="34" charset="0"/>
              </a:rPr>
              <a:t>’</a:t>
            </a:r>
            <a:br>
              <a:rPr lang="fr-FR" sz="5300" dirty="0"/>
            </a:br>
            <a:r>
              <a:rPr lang="fr-FR" sz="5300" i="1" dirty="0">
                <a:latin typeface="Bahnschrift Light" panose="020B0502040204020203" pitchFamily="34" charset="0"/>
              </a:rPr>
              <a:t>«</a:t>
            </a:r>
            <a:r>
              <a:rPr lang="fr-FR" sz="5300" i="1" dirty="0" err="1">
                <a:latin typeface="Bahnschrift Light" panose="020B0502040204020203" pitchFamily="34" charset="0"/>
              </a:rPr>
              <a:t>I’m</a:t>
            </a:r>
            <a:r>
              <a:rPr lang="fr-FR" sz="5300" i="1" dirty="0">
                <a:latin typeface="Bahnschrift Light" panose="020B0502040204020203" pitchFamily="34" charset="0"/>
              </a:rPr>
              <a:t> </a:t>
            </a:r>
            <a:r>
              <a:rPr lang="fr-FR" sz="5300" i="1" dirty="0" err="1">
                <a:latin typeface="Bahnschrift Light" panose="020B0502040204020203" pitchFamily="34" charset="0"/>
              </a:rPr>
              <a:t>learning</a:t>
            </a:r>
            <a:r>
              <a:rPr lang="fr-FR" sz="5300" i="1" dirty="0">
                <a:latin typeface="Bahnschrift Light" panose="020B0502040204020203" pitchFamily="34" charset="0"/>
              </a:rPr>
              <a:t> </a:t>
            </a:r>
            <a:r>
              <a:rPr lang="fr-FR" sz="5300" i="1" dirty="0" err="1">
                <a:latin typeface="Bahnschrift Light" panose="020B0502040204020203" pitchFamily="34" charset="0"/>
              </a:rPr>
              <a:t>our</a:t>
            </a:r>
            <a:r>
              <a:rPr lang="fr-FR" sz="5300" i="1" dirty="0">
                <a:latin typeface="Bahnschrift Light" panose="020B0502040204020203" pitchFamily="34" charset="0"/>
              </a:rPr>
              <a:t> </a:t>
            </a:r>
            <a:r>
              <a:rPr lang="fr-FR" sz="5300" i="1" dirty="0" err="1">
                <a:latin typeface="Bahnschrift Light" panose="020B0502040204020203" pitchFamily="34" charset="0"/>
              </a:rPr>
              <a:t>language</a:t>
            </a:r>
            <a:r>
              <a:rPr lang="fr-FR" sz="5300" i="1" dirty="0">
                <a:latin typeface="Bahnschrift Light" panose="020B0502040204020203" pitchFamily="34" charset="0"/>
              </a:rPr>
              <a:t>»</a:t>
            </a:r>
            <a:endParaRPr lang="fr-FR" sz="53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err="1"/>
              <a:t>O’niänih</a:t>
            </a:r>
            <a:r>
              <a:rPr lang="fr-FR" dirty="0"/>
              <a:t> 3 (</a:t>
            </a:r>
            <a:r>
              <a:rPr lang="fr-FR" dirty="0" err="1"/>
              <a:t>Week</a:t>
            </a:r>
            <a:r>
              <a:rPr lang="fr-FR" dirty="0"/>
              <a:t> 3) – SKAT </a:t>
            </a:r>
            <a:r>
              <a:rPr lang="fr-FR" dirty="0" err="1"/>
              <a:t>Level</a:t>
            </a:r>
            <a:r>
              <a:rPr lang="fr-FR" dirty="0"/>
              <a:t> (</a:t>
            </a:r>
            <a:r>
              <a:rPr lang="fr-FR" dirty="0" err="1"/>
              <a:t>Level</a:t>
            </a:r>
            <a:r>
              <a:rPr lang="fr-FR" dirty="0"/>
              <a:t> 1)</a:t>
            </a:r>
          </a:p>
          <a:p>
            <a:pPr rtl="0"/>
            <a:r>
              <a:rPr lang="fr-FR" dirty="0"/>
              <a:t>THE NUMBERS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1764" y="6490900"/>
            <a:ext cx="6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i="1" dirty="0" err="1">
                <a:solidFill>
                  <a:schemeClr val="bg2"/>
                </a:solidFill>
              </a:rPr>
              <a:t>Language</a:t>
            </a:r>
            <a:r>
              <a:rPr lang="fr-CA" sz="1200" i="1" dirty="0">
                <a:solidFill>
                  <a:schemeClr val="bg2"/>
                </a:solidFill>
              </a:rPr>
              <a:t> </a:t>
            </a:r>
            <a:r>
              <a:rPr lang="fr-CA" sz="1200" i="1" dirty="0" err="1">
                <a:solidFill>
                  <a:schemeClr val="bg2"/>
                </a:solidFill>
              </a:rPr>
              <a:t>sector</a:t>
            </a:r>
            <a:r>
              <a:rPr lang="fr-CA" sz="1200" i="1" dirty="0">
                <a:solidFill>
                  <a:schemeClr val="bg2"/>
                </a:solidFill>
              </a:rPr>
              <a:t>, CDFM huron-wendat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Duality</a:t>
            </a:r>
            <a:endParaRPr lang="fr-FR" sz="5400" b="1" dirty="0">
              <a:latin typeface="Lucida Calligraphy" panose="03010101010101010101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383" y="1972218"/>
            <a:ext cx="11296185" cy="383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2800" dirty="0"/>
              <a:t>For Wendat, the </a:t>
            </a:r>
            <a:r>
              <a:rPr lang="fr-CA" sz="2800" b="1" dirty="0" err="1"/>
              <a:t>number</a:t>
            </a:r>
            <a:r>
              <a:rPr lang="fr-CA" sz="2800" b="1" dirty="0"/>
              <a:t> </a:t>
            </a:r>
            <a:r>
              <a:rPr lang="fr-CA" sz="2800" b="1" dirty="0" err="1"/>
              <a:t>two</a:t>
            </a:r>
            <a:r>
              <a:rPr lang="fr-CA" sz="2800" dirty="0"/>
              <a:t> </a:t>
            </a:r>
            <a:r>
              <a:rPr lang="fr-CA" sz="2800" dirty="0" err="1"/>
              <a:t>possesses</a:t>
            </a:r>
            <a:r>
              <a:rPr lang="fr-CA" sz="2800" dirty="0"/>
              <a:t> a </a:t>
            </a:r>
            <a:r>
              <a:rPr lang="fr-CA" sz="2800" dirty="0" err="1"/>
              <a:t>particular</a:t>
            </a:r>
            <a:r>
              <a:rPr lang="fr-CA" sz="2800" dirty="0"/>
              <a:t> </a:t>
            </a:r>
            <a:r>
              <a:rPr lang="fr-CA" sz="2800" dirty="0" err="1"/>
              <a:t>meaning</a:t>
            </a:r>
            <a:r>
              <a:rPr lang="fr-CA" sz="2800" dirty="0"/>
              <a:t>: </a:t>
            </a:r>
            <a:r>
              <a:rPr lang="fr-CA" sz="2800" b="1" dirty="0" err="1">
                <a:solidFill>
                  <a:srgbClr val="C00000"/>
                </a:solidFill>
              </a:rPr>
              <a:t>duality</a:t>
            </a:r>
            <a:r>
              <a:rPr lang="fr-CA" sz="2800" dirty="0"/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2400" dirty="0" err="1"/>
              <a:t>We</a:t>
            </a:r>
            <a:r>
              <a:rPr lang="fr-CA" sz="2400" dirty="0"/>
              <a:t> </a:t>
            </a:r>
            <a:r>
              <a:rPr lang="fr-CA" sz="2400" dirty="0" err="1"/>
              <a:t>can</a:t>
            </a:r>
            <a:r>
              <a:rPr lang="fr-CA" sz="2400" dirty="0"/>
              <a:t> </a:t>
            </a:r>
            <a:r>
              <a:rPr lang="fr-CA" sz="2400" dirty="0" err="1"/>
              <a:t>witness</a:t>
            </a:r>
            <a:r>
              <a:rPr lang="fr-CA" sz="2400" dirty="0"/>
              <a:t> the importance of </a:t>
            </a:r>
            <a:r>
              <a:rPr lang="fr-CA" sz="2400" dirty="0" err="1"/>
              <a:t>this</a:t>
            </a:r>
            <a:r>
              <a:rPr lang="fr-CA" sz="2400" dirty="0"/>
              <a:t> concept: 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CA" sz="2400" dirty="0"/>
              <a:t>in </a:t>
            </a:r>
            <a:r>
              <a:rPr lang="fr-CA" sz="2400" dirty="0" err="1"/>
              <a:t>some</a:t>
            </a:r>
            <a:r>
              <a:rPr lang="fr-CA" sz="2400" dirty="0"/>
              <a:t> </a:t>
            </a:r>
            <a:r>
              <a:rPr lang="fr-CA" sz="2400" b="1" dirty="0"/>
              <a:t>actions</a:t>
            </a:r>
            <a:r>
              <a:rPr lang="fr-CA" sz="2400" dirty="0"/>
              <a:t> : </a:t>
            </a:r>
            <a:r>
              <a:rPr lang="fr-CA" sz="2400" dirty="0" err="1"/>
              <a:t>you</a:t>
            </a:r>
            <a:r>
              <a:rPr lang="fr-CA" sz="2400" dirty="0"/>
              <a:t> </a:t>
            </a:r>
            <a:r>
              <a:rPr lang="fr-CA" sz="2400" dirty="0" err="1"/>
              <a:t>need</a:t>
            </a:r>
            <a:r>
              <a:rPr lang="fr-CA" sz="2400" dirty="0"/>
              <a:t> </a:t>
            </a:r>
            <a:r>
              <a:rPr lang="fr-CA" sz="2400" dirty="0" err="1"/>
              <a:t>two</a:t>
            </a:r>
            <a:r>
              <a:rPr lang="fr-CA" sz="2400" dirty="0"/>
              <a:t> legs to </a:t>
            </a:r>
            <a:r>
              <a:rPr lang="fr-CA" sz="2400" dirty="0" err="1"/>
              <a:t>run</a:t>
            </a:r>
            <a:r>
              <a:rPr lang="fr-CA" sz="2400" dirty="0"/>
              <a:t>, </a:t>
            </a:r>
            <a:r>
              <a:rPr lang="fr-CA" sz="2400" dirty="0" err="1"/>
              <a:t>we</a:t>
            </a:r>
            <a:r>
              <a:rPr lang="fr-CA" sz="2400" dirty="0"/>
              <a:t> </a:t>
            </a:r>
            <a:r>
              <a:rPr lang="fr-CA" sz="2400" dirty="0" err="1"/>
              <a:t>grab</a:t>
            </a:r>
            <a:r>
              <a:rPr lang="fr-CA" sz="2400" dirty="0"/>
              <a:t> </a:t>
            </a:r>
            <a:r>
              <a:rPr lang="fr-CA" sz="2400" dirty="0" err="1"/>
              <a:t>objects</a:t>
            </a:r>
            <a:r>
              <a:rPr lang="fr-CA" sz="2400" dirty="0"/>
              <a:t> </a:t>
            </a:r>
            <a:r>
              <a:rPr lang="fr-CA" sz="2400" dirty="0" err="1"/>
              <a:t>with</a:t>
            </a:r>
            <a:r>
              <a:rPr lang="fr-CA" sz="2400" dirty="0"/>
              <a:t> </a:t>
            </a:r>
            <a:r>
              <a:rPr lang="fr-CA" sz="2400" dirty="0" err="1"/>
              <a:t>two</a:t>
            </a:r>
            <a:r>
              <a:rPr lang="fr-CA" sz="2400" dirty="0"/>
              <a:t> hands;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CA" sz="2400" dirty="0"/>
              <a:t>in </a:t>
            </a:r>
            <a:r>
              <a:rPr lang="fr-CA" sz="2400" b="1" dirty="0" err="1"/>
              <a:t>pronouns</a:t>
            </a:r>
            <a:r>
              <a:rPr lang="fr-CA" sz="2400" dirty="0"/>
              <a:t> : </a:t>
            </a:r>
            <a:r>
              <a:rPr lang="fr-CA" sz="2400" dirty="0" err="1"/>
              <a:t>We</a:t>
            </a:r>
            <a:r>
              <a:rPr lang="fr-CA" sz="2400" dirty="0"/>
              <a:t> </a:t>
            </a:r>
            <a:r>
              <a:rPr lang="fr-CA" sz="2400" dirty="0" err="1"/>
              <a:t>distinguish</a:t>
            </a:r>
            <a:r>
              <a:rPr lang="fr-CA" sz="2400" dirty="0"/>
              <a:t> cases </a:t>
            </a:r>
            <a:r>
              <a:rPr lang="fr-CA" sz="2400" dirty="0" err="1"/>
              <a:t>where</a:t>
            </a:r>
            <a:r>
              <a:rPr lang="fr-CA" sz="2400" dirty="0"/>
              <a:t> </a:t>
            </a:r>
            <a:r>
              <a:rPr lang="fr-CA" sz="2400" dirty="0" err="1"/>
              <a:t>only</a:t>
            </a:r>
            <a:r>
              <a:rPr lang="fr-CA" sz="2400" dirty="0"/>
              <a:t> </a:t>
            </a:r>
            <a:r>
              <a:rPr lang="fr-CA" sz="2400" dirty="0" err="1"/>
              <a:t>two</a:t>
            </a:r>
            <a:r>
              <a:rPr lang="fr-CA" sz="2400" dirty="0"/>
              <a:t> people are </a:t>
            </a:r>
            <a:r>
              <a:rPr lang="fr-CA" sz="2400" dirty="0" err="1"/>
              <a:t>doing</a:t>
            </a:r>
            <a:r>
              <a:rPr lang="fr-CA" sz="2400" dirty="0"/>
              <a:t> an </a:t>
            </a:r>
            <a:r>
              <a:rPr lang="fr-CA" sz="2400" dirty="0" err="1"/>
              <a:t>activity</a:t>
            </a:r>
            <a:r>
              <a:rPr lang="fr-CA" sz="2400" dirty="0"/>
              <a:t> or are </a:t>
            </a:r>
            <a:r>
              <a:rPr lang="fr-CA" sz="2400" dirty="0" err="1"/>
              <a:t>affected</a:t>
            </a:r>
            <a:r>
              <a:rPr lang="fr-CA" sz="2400" dirty="0"/>
              <a:t> by an </a:t>
            </a:r>
            <a:r>
              <a:rPr lang="fr-CA" sz="2400" dirty="0" err="1"/>
              <a:t>event</a:t>
            </a:r>
            <a:r>
              <a:rPr lang="fr-CA" sz="2400" dirty="0"/>
              <a:t>. (ex. the </a:t>
            </a:r>
            <a:r>
              <a:rPr lang="fr-CA" sz="2400" dirty="0" err="1"/>
              <a:t>both</a:t>
            </a:r>
            <a:r>
              <a:rPr lang="fr-CA" sz="2400" dirty="0"/>
              <a:t> of us, </a:t>
            </a:r>
            <a:r>
              <a:rPr lang="fr-CA" sz="2400" dirty="0" err="1"/>
              <a:t>they</a:t>
            </a:r>
            <a:r>
              <a:rPr lang="fr-CA" sz="2400" dirty="0"/>
              <a:t> (2), </a:t>
            </a:r>
            <a:r>
              <a:rPr lang="fr-CA" sz="2400" dirty="0" err="1"/>
              <a:t>you</a:t>
            </a:r>
            <a:r>
              <a:rPr lang="fr-CA" sz="2400" dirty="0"/>
              <a:t> </a:t>
            </a:r>
            <a:r>
              <a:rPr lang="fr-CA" sz="2400" dirty="0" err="1"/>
              <a:t>two</a:t>
            </a:r>
            <a:r>
              <a:rPr lang="fr-CA" sz="2400" dirty="0"/>
              <a:t>, etc.);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CA" sz="2400" dirty="0"/>
              <a:t>in </a:t>
            </a:r>
            <a:r>
              <a:rPr lang="fr-CA" sz="2400" b="1" dirty="0" err="1"/>
              <a:t>numbers</a:t>
            </a:r>
            <a:r>
              <a:rPr lang="fr-CA" sz="2400" b="1" dirty="0"/>
              <a:t>;  etc.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2400" dirty="0"/>
              <a:t>In wendat, </a:t>
            </a:r>
            <a:r>
              <a:rPr lang="fr-CA" sz="2400" dirty="0" err="1"/>
              <a:t>this</a:t>
            </a:r>
            <a:r>
              <a:rPr lang="fr-CA" sz="2400" dirty="0"/>
              <a:t> « </a:t>
            </a:r>
            <a:r>
              <a:rPr lang="fr-CA" sz="2400" dirty="0" err="1"/>
              <a:t>two</a:t>
            </a:r>
            <a:r>
              <a:rPr lang="fr-CA" sz="2400" dirty="0"/>
              <a:t> » </a:t>
            </a:r>
            <a:r>
              <a:rPr lang="fr-CA" sz="2400" dirty="0" err="1"/>
              <a:t>can</a:t>
            </a:r>
            <a:r>
              <a:rPr lang="fr-CA" sz="2400" dirty="0"/>
              <a:t> </a:t>
            </a:r>
            <a:r>
              <a:rPr lang="fr-CA" sz="2400" dirty="0" err="1"/>
              <a:t>often</a:t>
            </a:r>
            <a:r>
              <a:rPr lang="fr-CA" sz="2400" dirty="0"/>
              <a:t> </a:t>
            </a:r>
            <a:r>
              <a:rPr lang="fr-CA" sz="2400" dirty="0" err="1"/>
              <a:t>be</a:t>
            </a:r>
            <a:r>
              <a:rPr lang="fr-CA" sz="2400" dirty="0"/>
              <a:t> </a:t>
            </a:r>
            <a:r>
              <a:rPr lang="fr-CA" sz="2400" dirty="0" err="1"/>
              <a:t>formed</a:t>
            </a:r>
            <a:r>
              <a:rPr lang="fr-CA" sz="2400" dirty="0"/>
              <a:t> </a:t>
            </a:r>
            <a:r>
              <a:rPr lang="fr-CA" sz="2400" dirty="0" err="1"/>
              <a:t>with</a:t>
            </a:r>
            <a:r>
              <a:rPr lang="fr-CA" sz="2400" dirty="0"/>
              <a:t> </a:t>
            </a:r>
            <a:r>
              <a:rPr lang="fr-CA" sz="2400" b="1" dirty="0"/>
              <a:t>t–/te–/ti–, </a:t>
            </a:r>
            <a:r>
              <a:rPr lang="fr-CA" sz="2400" dirty="0"/>
              <a:t>a </a:t>
            </a:r>
            <a:r>
              <a:rPr lang="fr-CA" sz="2400" dirty="0" err="1"/>
              <a:t>prefix</a:t>
            </a:r>
            <a:r>
              <a:rPr lang="fr-CA" sz="2400" dirty="0"/>
              <a:t> </a:t>
            </a:r>
            <a:r>
              <a:rPr lang="fr-CA" sz="2400" dirty="0" err="1"/>
              <a:t>called</a:t>
            </a:r>
            <a:r>
              <a:rPr lang="fr-CA" sz="2400" dirty="0"/>
              <a:t> the duplicative.</a:t>
            </a:r>
            <a:endParaRPr lang="fr-CA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 (up to 19)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9236"/>
            <a:ext cx="11441151" cy="398621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CA" sz="3200" dirty="0"/>
              <a:t>In </a:t>
            </a:r>
            <a:r>
              <a:rPr lang="fr-CA" sz="3200" dirty="0" err="1"/>
              <a:t>wendat</a:t>
            </a:r>
            <a:r>
              <a:rPr lang="fr-CA" sz="3200" dirty="0"/>
              <a:t>, </a:t>
            </a:r>
            <a:r>
              <a:rPr lang="fr-CA" sz="3200" dirty="0" err="1"/>
              <a:t>ten</a:t>
            </a:r>
            <a:r>
              <a:rPr lang="fr-CA" sz="3200" dirty="0"/>
              <a:t> (and </a:t>
            </a:r>
            <a:r>
              <a:rPr lang="fr-CA" sz="3200" dirty="0" err="1"/>
              <a:t>tens</a:t>
            </a:r>
            <a:r>
              <a:rPr lang="fr-CA" sz="3200" dirty="0"/>
              <a:t>) </a:t>
            </a:r>
            <a:r>
              <a:rPr lang="fr-CA" sz="3200" dirty="0" err="1"/>
              <a:t>we</a:t>
            </a:r>
            <a:r>
              <a:rPr lang="fr-CA" sz="3200" dirty="0"/>
              <a:t> </a:t>
            </a:r>
            <a:r>
              <a:rPr lang="fr-CA" sz="3200" dirty="0" err="1"/>
              <a:t>say</a:t>
            </a:r>
            <a:r>
              <a:rPr lang="fr-CA" sz="3200" dirty="0"/>
              <a:t> </a:t>
            </a:r>
            <a:r>
              <a:rPr lang="fr-CA" sz="3200" b="1" dirty="0" err="1"/>
              <a:t>ahsenh</a:t>
            </a:r>
            <a:r>
              <a:rPr lang="fr-CA" sz="3200" dirty="0"/>
              <a:t>.</a:t>
            </a:r>
          </a:p>
          <a:p>
            <a:pPr marL="0" indent="0">
              <a:buNone/>
            </a:pPr>
            <a:r>
              <a:rPr lang="fr-CA" sz="3200" dirty="0"/>
              <a:t>To </a:t>
            </a:r>
            <a:r>
              <a:rPr lang="fr-CA" sz="3200" dirty="0" err="1"/>
              <a:t>form</a:t>
            </a:r>
            <a:r>
              <a:rPr lang="fr-CA" sz="3200" dirty="0"/>
              <a:t> the </a:t>
            </a:r>
            <a:r>
              <a:rPr lang="fr-CA" sz="3200" dirty="0" err="1"/>
              <a:t>numbers</a:t>
            </a:r>
            <a:r>
              <a:rPr lang="fr-CA" sz="3200" dirty="0"/>
              <a:t> </a:t>
            </a:r>
            <a:r>
              <a:rPr lang="fr-CA" sz="3200" dirty="0" err="1"/>
              <a:t>between</a:t>
            </a:r>
            <a:r>
              <a:rPr lang="fr-CA" sz="3200" dirty="0"/>
              <a:t> 11 and 19, all </a:t>
            </a:r>
            <a:r>
              <a:rPr lang="fr-CA" sz="3200" dirty="0" err="1"/>
              <a:t>is</a:t>
            </a:r>
            <a:r>
              <a:rPr lang="fr-CA" sz="3200" dirty="0"/>
              <a:t> </a:t>
            </a:r>
            <a:r>
              <a:rPr lang="fr-CA" sz="3200" dirty="0" err="1"/>
              <a:t>needed</a:t>
            </a:r>
            <a:r>
              <a:rPr lang="fr-CA" sz="3200" dirty="0"/>
              <a:t> </a:t>
            </a:r>
            <a:r>
              <a:rPr lang="fr-CA" sz="3200" dirty="0" err="1"/>
              <a:t>is</a:t>
            </a:r>
            <a:r>
              <a:rPr lang="fr-CA" sz="3200" dirty="0"/>
              <a:t> to </a:t>
            </a:r>
            <a:r>
              <a:rPr lang="fr-CA" sz="3200" dirty="0" err="1"/>
              <a:t>add</a:t>
            </a:r>
            <a:r>
              <a:rPr lang="fr-CA" sz="3200" dirty="0"/>
              <a:t> the </a:t>
            </a:r>
            <a:r>
              <a:rPr lang="fr-CA" sz="3200" dirty="0" err="1"/>
              <a:t>corresponding</a:t>
            </a:r>
            <a:r>
              <a:rPr lang="fr-CA" sz="3200" dirty="0"/>
              <a:t> </a:t>
            </a:r>
            <a:r>
              <a:rPr lang="fr-CA" sz="3200" dirty="0" err="1"/>
              <a:t>number</a:t>
            </a:r>
            <a:r>
              <a:rPr lang="fr-CA" sz="3200" dirty="0"/>
              <a:t> </a:t>
            </a:r>
            <a:r>
              <a:rPr lang="fr-CA" sz="3200" dirty="0" err="1"/>
              <a:t>that</a:t>
            </a:r>
            <a:r>
              <a:rPr lang="fr-CA" sz="3200" dirty="0"/>
              <a:t> </a:t>
            </a:r>
            <a:r>
              <a:rPr lang="fr-CA" sz="3200" dirty="0" err="1"/>
              <a:t>we</a:t>
            </a:r>
            <a:r>
              <a:rPr lang="fr-CA" sz="3200" dirty="0"/>
              <a:t> are </a:t>
            </a:r>
            <a:r>
              <a:rPr lang="fr-CA" sz="3200" dirty="0" err="1"/>
              <a:t>adding</a:t>
            </a:r>
            <a:r>
              <a:rPr lang="fr-CA" sz="3200" dirty="0"/>
              <a:t> </a:t>
            </a:r>
            <a:r>
              <a:rPr lang="fr-CA" sz="3200" dirty="0" err="1"/>
              <a:t>from</a:t>
            </a:r>
            <a:r>
              <a:rPr lang="fr-CA" sz="3200" dirty="0"/>
              <a:t> the initial </a:t>
            </a:r>
            <a:r>
              <a:rPr lang="fr-CA" sz="3200" dirty="0" err="1"/>
              <a:t>ten</a:t>
            </a:r>
            <a:r>
              <a:rPr lang="fr-CA" sz="3200" dirty="0"/>
              <a:t> </a:t>
            </a:r>
            <a:r>
              <a:rPr lang="fr-CA" sz="3200" dirty="0" err="1"/>
              <a:t>using</a:t>
            </a:r>
            <a:r>
              <a:rPr lang="fr-CA" sz="3200" dirty="0"/>
              <a:t> the </a:t>
            </a:r>
            <a:r>
              <a:rPr lang="fr-CA" sz="3200" dirty="0" err="1"/>
              <a:t>following</a:t>
            </a:r>
            <a:r>
              <a:rPr lang="fr-CA" sz="3200" dirty="0"/>
              <a:t> formula:</a:t>
            </a:r>
          </a:p>
          <a:p>
            <a:pPr marL="0" indent="0" algn="ctr">
              <a:buNone/>
            </a:pPr>
            <a:r>
              <a:rPr lang="fr-CA" sz="4400" dirty="0"/>
              <a:t>TEN + NUMBER + </a:t>
            </a:r>
            <a:r>
              <a:rPr lang="fr-CA" sz="4400" dirty="0">
                <a:solidFill>
                  <a:srgbClr val="C00000"/>
                </a:solidFill>
              </a:rPr>
              <a:t>ISKARE’</a:t>
            </a:r>
            <a:endParaRPr lang="fr-FR" sz="4400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b="1" dirty="0" err="1">
                <a:latin typeface="Lucida Calligraphy" panose="03010101010101010101" pitchFamily="66" charset="0"/>
              </a:rPr>
              <a:t>Iskare</a:t>
            </a:r>
            <a:r>
              <a:rPr lang="fr-FR" sz="5400" b="1" dirty="0">
                <a:latin typeface="Lucida Calligraphy" panose="03010101010101010101" pitchFamily="66" charset="0"/>
              </a:rPr>
              <a:t>’ …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9236"/>
            <a:ext cx="11637034" cy="398621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CA" sz="3200" b="1" dirty="0" err="1">
                <a:solidFill>
                  <a:srgbClr val="C00000"/>
                </a:solidFill>
              </a:rPr>
              <a:t>Iskare</a:t>
            </a:r>
            <a:r>
              <a:rPr lang="fr-CA" sz="3200" b="1" dirty="0">
                <a:solidFill>
                  <a:srgbClr val="C00000"/>
                </a:solidFill>
              </a:rPr>
              <a:t>’ </a:t>
            </a:r>
            <a:r>
              <a:rPr lang="fr-CA" sz="3200" dirty="0" err="1"/>
              <a:t>is</a:t>
            </a:r>
            <a:r>
              <a:rPr lang="fr-CA" sz="3200" dirty="0"/>
              <a:t> an expression </a:t>
            </a:r>
            <a:r>
              <a:rPr lang="fr-CA" sz="3200" dirty="0" err="1"/>
              <a:t>that</a:t>
            </a:r>
            <a:r>
              <a:rPr lang="fr-CA" sz="3200" dirty="0"/>
              <a:t> </a:t>
            </a:r>
            <a:r>
              <a:rPr lang="fr-CA" sz="3200" dirty="0" err="1"/>
              <a:t>means</a:t>
            </a:r>
            <a:r>
              <a:rPr lang="fr-CA" sz="3200" dirty="0"/>
              <a:t> « to have </a:t>
            </a:r>
            <a:r>
              <a:rPr lang="fr-CA" sz="3200" dirty="0" err="1"/>
              <a:t>this</a:t>
            </a:r>
            <a:r>
              <a:rPr lang="fr-CA" sz="3200" dirty="0"/>
              <a:t> </a:t>
            </a:r>
            <a:r>
              <a:rPr lang="fr-CA" sz="3200" dirty="0" err="1"/>
              <a:t>many</a:t>
            </a:r>
            <a:r>
              <a:rPr lang="fr-CA" sz="3200" dirty="0"/>
              <a:t> more </a:t>
            </a:r>
            <a:r>
              <a:rPr lang="fr-CA" sz="3200" dirty="0" err="1"/>
              <a:t>units</a:t>
            </a:r>
            <a:r>
              <a:rPr lang="fr-CA" sz="3200" dirty="0"/>
              <a:t> »!</a:t>
            </a:r>
          </a:p>
          <a:p>
            <a:pPr marL="0" indent="0" algn="ctr">
              <a:buNone/>
            </a:pPr>
            <a:r>
              <a:rPr lang="fr-CA" sz="5400" b="1" dirty="0"/>
              <a:t>11</a:t>
            </a:r>
          </a:p>
          <a:p>
            <a:pPr marL="0" indent="0" algn="ctr">
              <a:buNone/>
            </a:pPr>
            <a:r>
              <a:rPr lang="fr-CA" sz="4400" dirty="0"/>
              <a:t>10  +  1  +  « </a:t>
            </a:r>
            <a:r>
              <a:rPr lang="fr-CA" sz="4400" dirty="0" err="1"/>
              <a:t>this</a:t>
            </a:r>
            <a:r>
              <a:rPr lang="fr-CA" sz="4400" dirty="0"/>
              <a:t> </a:t>
            </a:r>
            <a:r>
              <a:rPr lang="fr-CA" sz="4400" dirty="0" err="1"/>
              <a:t>many</a:t>
            </a:r>
            <a:r>
              <a:rPr lang="fr-CA" sz="4400" dirty="0"/>
              <a:t> more </a:t>
            </a:r>
            <a:r>
              <a:rPr lang="fr-CA" sz="4400" dirty="0" err="1"/>
              <a:t>units</a:t>
            </a:r>
            <a:r>
              <a:rPr lang="fr-CA" sz="4400" dirty="0"/>
              <a:t> » </a:t>
            </a:r>
          </a:p>
          <a:p>
            <a:pPr marL="0" indent="0" algn="ctr">
              <a:buNone/>
            </a:pPr>
            <a:r>
              <a:rPr lang="fr-CA" sz="4400" b="1" dirty="0" err="1"/>
              <a:t>ahsenh</a:t>
            </a:r>
            <a:r>
              <a:rPr lang="fr-CA" sz="4400" b="1" dirty="0"/>
              <a:t> </a:t>
            </a:r>
            <a:r>
              <a:rPr lang="fr-CA" sz="4400" b="1" dirty="0" err="1"/>
              <a:t>skat</a:t>
            </a:r>
            <a:r>
              <a:rPr lang="fr-CA" sz="4400" b="1" dirty="0"/>
              <a:t> </a:t>
            </a:r>
            <a:r>
              <a:rPr lang="fr-CA" sz="4400" b="1" dirty="0" err="1"/>
              <a:t>iskare</a:t>
            </a:r>
            <a:r>
              <a:rPr lang="fr-CA" sz="4400" b="1" dirty="0"/>
              <a:t>’</a:t>
            </a:r>
            <a:endParaRPr lang="fr-FR" sz="44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 (up to 19)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9236"/>
            <a:ext cx="11441151" cy="398621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fr-CA" sz="4000" dirty="0"/>
              <a:t>TEN + NUMBER + </a:t>
            </a:r>
            <a:r>
              <a:rPr lang="fr-CA" sz="4400" dirty="0">
                <a:solidFill>
                  <a:srgbClr val="C00000"/>
                </a:solidFill>
              </a:rPr>
              <a:t>ISKARE</a:t>
            </a:r>
            <a:r>
              <a:rPr lang="fr-CA" sz="4000" dirty="0">
                <a:solidFill>
                  <a:srgbClr val="C00000"/>
                </a:solidFill>
              </a:rPr>
              <a:t>’</a:t>
            </a:r>
            <a:endParaRPr lang="fr-FR" sz="4000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pPr marL="0" indent="0" algn="ctr">
              <a:buNone/>
            </a:pPr>
            <a:r>
              <a:rPr lang="fr-CA" sz="5400" b="1" dirty="0"/>
              <a:t>14 ?</a:t>
            </a:r>
          </a:p>
          <a:p>
            <a:pPr marL="0" indent="0" algn="ctr">
              <a:buNone/>
            </a:pPr>
            <a:r>
              <a:rPr lang="fr-CA" sz="4400" dirty="0"/>
              <a:t>10  +  4  +  « </a:t>
            </a:r>
            <a:r>
              <a:rPr lang="fr-CA" sz="4400" dirty="0" err="1"/>
              <a:t>this</a:t>
            </a:r>
            <a:r>
              <a:rPr lang="fr-CA" sz="4400" dirty="0"/>
              <a:t> </a:t>
            </a:r>
            <a:r>
              <a:rPr lang="fr-CA" sz="4400" dirty="0" err="1"/>
              <a:t>many</a:t>
            </a:r>
            <a:r>
              <a:rPr lang="fr-CA" sz="4400" dirty="0"/>
              <a:t> more </a:t>
            </a:r>
            <a:r>
              <a:rPr lang="fr-CA" sz="4400" dirty="0" err="1"/>
              <a:t>units</a:t>
            </a:r>
            <a:r>
              <a:rPr lang="fr-CA" sz="4400" dirty="0"/>
              <a:t> » </a:t>
            </a:r>
          </a:p>
          <a:p>
            <a:pPr marL="0" indent="0" algn="ctr">
              <a:buNone/>
            </a:pPr>
            <a:r>
              <a:rPr lang="fr-CA" sz="4400" b="1" dirty="0" err="1"/>
              <a:t>ahsenh</a:t>
            </a:r>
            <a:r>
              <a:rPr lang="fr-CA" sz="4400" b="1" dirty="0"/>
              <a:t> </a:t>
            </a:r>
            <a:r>
              <a:rPr lang="fr-CA" sz="4400" b="1" dirty="0" err="1"/>
              <a:t>ndahk</a:t>
            </a:r>
            <a:r>
              <a:rPr lang="fr-CA" sz="4400" b="1" dirty="0"/>
              <a:t> </a:t>
            </a:r>
            <a:r>
              <a:rPr lang="fr-CA" sz="4400" b="1" dirty="0" err="1"/>
              <a:t>iskare</a:t>
            </a:r>
            <a:r>
              <a:rPr lang="fr-CA" sz="4400" b="1" dirty="0"/>
              <a:t>’</a:t>
            </a:r>
            <a:endParaRPr lang="fr-FR" sz="44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 (up to 19)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9236"/>
            <a:ext cx="11441151" cy="398621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fr-CA" sz="4000" dirty="0"/>
              <a:t>TEN + NUMBER + </a:t>
            </a:r>
            <a:r>
              <a:rPr lang="fr-CA" sz="4400" dirty="0">
                <a:solidFill>
                  <a:srgbClr val="C00000"/>
                </a:solidFill>
              </a:rPr>
              <a:t>ISKARE</a:t>
            </a:r>
            <a:r>
              <a:rPr lang="fr-CA" sz="4000" dirty="0">
                <a:solidFill>
                  <a:srgbClr val="C00000"/>
                </a:solidFill>
              </a:rPr>
              <a:t>’</a:t>
            </a:r>
            <a:endParaRPr lang="fr-FR" sz="4000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pPr marL="0" indent="0" algn="ctr">
              <a:buNone/>
            </a:pPr>
            <a:r>
              <a:rPr lang="fr-CA" sz="5400" b="1" dirty="0"/>
              <a:t>17 ?</a:t>
            </a:r>
          </a:p>
          <a:p>
            <a:pPr marL="0" indent="0" algn="ctr">
              <a:buNone/>
            </a:pPr>
            <a:r>
              <a:rPr lang="fr-CA" sz="4400" dirty="0"/>
              <a:t>10  +  7  +  « </a:t>
            </a:r>
            <a:r>
              <a:rPr lang="fr-CA" sz="4400" dirty="0" err="1"/>
              <a:t>this</a:t>
            </a:r>
            <a:r>
              <a:rPr lang="fr-CA" sz="4400" dirty="0"/>
              <a:t> </a:t>
            </a:r>
            <a:r>
              <a:rPr lang="fr-CA" sz="4400" dirty="0" err="1"/>
              <a:t>many</a:t>
            </a:r>
            <a:r>
              <a:rPr lang="fr-CA" sz="4400" dirty="0"/>
              <a:t> more </a:t>
            </a:r>
            <a:r>
              <a:rPr lang="fr-CA" sz="4400" dirty="0" err="1"/>
              <a:t>units</a:t>
            </a:r>
            <a:r>
              <a:rPr lang="fr-CA" sz="4400" dirty="0"/>
              <a:t> » </a:t>
            </a:r>
          </a:p>
          <a:p>
            <a:pPr marL="0" indent="0" algn="ctr">
              <a:buNone/>
            </a:pPr>
            <a:r>
              <a:rPr lang="fr-CA" sz="4400" b="1" dirty="0" err="1"/>
              <a:t>ahsenh</a:t>
            </a:r>
            <a:r>
              <a:rPr lang="fr-CA" sz="4400" b="1" dirty="0"/>
              <a:t> </a:t>
            </a:r>
            <a:r>
              <a:rPr lang="fr-CA" sz="4400" b="1" dirty="0" err="1"/>
              <a:t>tsoutare</a:t>
            </a:r>
            <a:r>
              <a:rPr lang="fr-CA" sz="4400" b="1" dirty="0"/>
              <a:t>’ </a:t>
            </a:r>
            <a:r>
              <a:rPr lang="fr-CA" sz="4400" b="1" dirty="0" err="1"/>
              <a:t>iskare</a:t>
            </a:r>
            <a:r>
              <a:rPr lang="fr-CA" sz="4400" b="1" dirty="0"/>
              <a:t>’</a:t>
            </a:r>
            <a:endParaRPr lang="fr-FR" sz="44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 (up to 19)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9236"/>
            <a:ext cx="11441151" cy="398621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fr-CA" sz="4000" dirty="0"/>
              <a:t>TEN + NUMBER + </a:t>
            </a:r>
            <a:r>
              <a:rPr lang="fr-CA" sz="4400" dirty="0">
                <a:solidFill>
                  <a:srgbClr val="C00000"/>
                </a:solidFill>
              </a:rPr>
              <a:t>?</a:t>
            </a:r>
            <a:endParaRPr lang="fr-FR" sz="4000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pPr marL="0" indent="0" algn="ctr">
              <a:buNone/>
            </a:pPr>
            <a:r>
              <a:rPr lang="fr-CA" sz="5400" b="1" dirty="0">
                <a:solidFill>
                  <a:srgbClr val="C00000"/>
                </a:solidFill>
              </a:rPr>
              <a:t>12 ?</a:t>
            </a:r>
          </a:p>
          <a:p>
            <a:pPr marL="0" indent="0" algn="ctr">
              <a:buNone/>
            </a:pPr>
            <a:r>
              <a:rPr lang="fr-CA" sz="4400" dirty="0"/>
              <a:t>10  +  2  +  </a:t>
            </a:r>
            <a:r>
              <a:rPr lang="fr-CA" sz="4400" i="1" dirty="0"/>
              <a:t>« </a:t>
            </a:r>
            <a:r>
              <a:rPr lang="fr-CA" sz="4400" dirty="0" err="1"/>
              <a:t>this</a:t>
            </a:r>
            <a:r>
              <a:rPr lang="fr-CA" sz="4400" dirty="0"/>
              <a:t> </a:t>
            </a:r>
            <a:r>
              <a:rPr lang="fr-CA" sz="4400" dirty="0" err="1"/>
              <a:t>many</a:t>
            </a:r>
            <a:r>
              <a:rPr lang="fr-CA" sz="4400" dirty="0"/>
              <a:t> more </a:t>
            </a:r>
            <a:r>
              <a:rPr lang="fr-CA" sz="4400" dirty="0" err="1"/>
              <a:t>units</a:t>
            </a:r>
            <a:r>
              <a:rPr lang="fr-CA" sz="4400" i="1" dirty="0"/>
              <a:t> » </a:t>
            </a:r>
          </a:p>
          <a:p>
            <a:pPr marL="0" indent="0" algn="ctr">
              <a:buNone/>
            </a:pPr>
            <a:r>
              <a:rPr lang="fr-CA" sz="4400" b="1" dirty="0"/>
              <a:t>?????</a:t>
            </a:r>
            <a:endParaRPr lang="fr-FR" sz="44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 err="1">
                <a:latin typeface="Lucida Calligraphy" panose="03010101010101010101" pitchFamily="66" charset="0"/>
              </a:rPr>
              <a:t>Teskare</a:t>
            </a:r>
            <a:r>
              <a:rPr lang="fr-FR" sz="5400" b="1" dirty="0">
                <a:latin typeface="Lucida Calligraphy" panose="03010101010101010101" pitchFamily="66" charset="0"/>
              </a:rPr>
              <a:t>’….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73900" y="2166571"/>
            <a:ext cx="11441151" cy="398621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fr-CA" sz="4000" dirty="0"/>
              <a:t>The </a:t>
            </a:r>
            <a:r>
              <a:rPr lang="fr-CA" sz="4000" dirty="0" err="1"/>
              <a:t>number</a:t>
            </a:r>
            <a:r>
              <a:rPr lang="fr-CA" sz="4000" dirty="0"/>
              <a:t> </a:t>
            </a:r>
            <a:r>
              <a:rPr lang="fr-CA" sz="4000" b="1" dirty="0" err="1"/>
              <a:t>two</a:t>
            </a:r>
            <a:r>
              <a:rPr lang="fr-CA" sz="4000" dirty="0"/>
              <a:t>, </a:t>
            </a:r>
            <a:r>
              <a:rPr lang="fr-CA" sz="4000" i="1" dirty="0" err="1"/>
              <a:t>tëndih</a:t>
            </a:r>
            <a:r>
              <a:rPr lang="fr-CA" sz="4000" dirty="0"/>
              <a:t>, </a:t>
            </a:r>
            <a:r>
              <a:rPr lang="fr-CA" sz="4000" dirty="0" err="1"/>
              <a:t>directly</a:t>
            </a:r>
            <a:r>
              <a:rPr lang="fr-CA" sz="4000" dirty="0"/>
              <a:t> affects the </a:t>
            </a:r>
            <a:r>
              <a:rPr lang="fr-CA" sz="4000" dirty="0" err="1"/>
              <a:t>form</a:t>
            </a:r>
            <a:r>
              <a:rPr lang="fr-CA" sz="4000" dirty="0"/>
              <a:t> </a:t>
            </a:r>
            <a:r>
              <a:rPr lang="fr-CA" sz="4000" dirty="0" err="1"/>
              <a:t>taken</a:t>
            </a:r>
            <a:r>
              <a:rPr lang="fr-CA" sz="4000" dirty="0"/>
              <a:t> by </a:t>
            </a:r>
            <a:r>
              <a:rPr lang="fr-CA" sz="4000" dirty="0" err="1"/>
              <a:t>iskare</a:t>
            </a:r>
            <a:r>
              <a:rPr lang="fr-CA" sz="4000" dirty="0"/>
              <a:t>’! </a:t>
            </a:r>
          </a:p>
          <a:p>
            <a:pPr marL="0" indent="0" algn="ctr">
              <a:buNone/>
            </a:pPr>
            <a:endParaRPr lang="fr-CA" sz="4000" dirty="0"/>
          </a:p>
          <a:p>
            <a:pPr marL="0" indent="0" algn="ctr">
              <a:buNone/>
            </a:pPr>
            <a:r>
              <a:rPr lang="fr-CA" sz="4000" dirty="0" err="1"/>
              <a:t>With</a:t>
            </a:r>
            <a:r>
              <a:rPr lang="fr-CA" sz="4000" dirty="0"/>
              <a:t> </a:t>
            </a:r>
            <a:r>
              <a:rPr lang="fr-CA" sz="4000" dirty="0" err="1"/>
              <a:t>this</a:t>
            </a:r>
            <a:r>
              <a:rPr lang="fr-CA" sz="4000" dirty="0"/>
              <a:t> </a:t>
            </a:r>
            <a:r>
              <a:rPr lang="fr-CA" sz="4000" dirty="0" err="1"/>
              <a:t>number</a:t>
            </a:r>
            <a:r>
              <a:rPr lang="fr-CA" sz="4000" dirty="0"/>
              <a:t>, </a:t>
            </a:r>
            <a:r>
              <a:rPr lang="fr-CA" sz="4000" dirty="0" err="1"/>
              <a:t>iskare</a:t>
            </a:r>
            <a:r>
              <a:rPr lang="fr-CA" sz="4000" dirty="0"/>
              <a:t>’ </a:t>
            </a:r>
            <a:r>
              <a:rPr lang="fr-CA" sz="4000" dirty="0" err="1"/>
              <a:t>becomes</a:t>
            </a:r>
            <a:r>
              <a:rPr lang="fr-CA" sz="4000" dirty="0"/>
              <a:t> </a:t>
            </a:r>
            <a:r>
              <a:rPr lang="fr-CA" sz="4400" b="1" dirty="0" err="1">
                <a:solidFill>
                  <a:srgbClr val="C00000"/>
                </a:solidFill>
              </a:rPr>
              <a:t>teskare</a:t>
            </a:r>
            <a:r>
              <a:rPr lang="fr-CA" sz="4400" b="1" dirty="0">
                <a:solidFill>
                  <a:srgbClr val="C00000"/>
                </a:solidFill>
              </a:rPr>
              <a:t>’</a:t>
            </a:r>
            <a:r>
              <a:rPr lang="fr-CA" sz="4000" dirty="0"/>
              <a:t>!</a:t>
            </a:r>
          </a:p>
          <a:p>
            <a:pPr marL="0" indent="0" algn="ctr">
              <a:buNone/>
            </a:pPr>
            <a:r>
              <a:rPr lang="fr-CA" sz="4000" dirty="0"/>
              <a:t> </a:t>
            </a:r>
            <a:endParaRPr lang="fr-FR" sz="44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 (up to 19)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9236"/>
            <a:ext cx="11441151" cy="398621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fr-CA" sz="4000" dirty="0"/>
              <a:t>TEN + NUMBER + </a:t>
            </a:r>
            <a:r>
              <a:rPr lang="fr-CA" sz="4400" b="1" dirty="0" err="1">
                <a:solidFill>
                  <a:srgbClr val="C00000"/>
                </a:solidFill>
              </a:rPr>
              <a:t>teskare</a:t>
            </a:r>
            <a:r>
              <a:rPr lang="fr-CA" sz="4400" b="1" dirty="0">
                <a:solidFill>
                  <a:srgbClr val="C00000"/>
                </a:solidFill>
              </a:rPr>
              <a:t>’</a:t>
            </a:r>
            <a:endParaRPr lang="fr-FR" sz="40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pPr marL="0" indent="0" algn="ctr">
              <a:buNone/>
            </a:pPr>
            <a:r>
              <a:rPr lang="fr-CA" sz="5400" b="1" dirty="0"/>
              <a:t>12 </a:t>
            </a:r>
          </a:p>
          <a:p>
            <a:pPr marL="0" indent="0" algn="ctr">
              <a:buNone/>
            </a:pPr>
            <a:r>
              <a:rPr lang="fr-CA" sz="4400" dirty="0"/>
              <a:t>10  +  2  +  </a:t>
            </a:r>
            <a:r>
              <a:rPr lang="fr-CA" sz="4400" i="1" dirty="0"/>
              <a:t>« </a:t>
            </a:r>
            <a:r>
              <a:rPr lang="fr-CA" sz="4400" dirty="0" err="1"/>
              <a:t>this</a:t>
            </a:r>
            <a:r>
              <a:rPr lang="fr-CA" sz="4400" dirty="0"/>
              <a:t> </a:t>
            </a:r>
            <a:r>
              <a:rPr lang="fr-CA" sz="4400" dirty="0" err="1"/>
              <a:t>many</a:t>
            </a:r>
            <a:r>
              <a:rPr lang="fr-CA" sz="4400" dirty="0"/>
              <a:t> more </a:t>
            </a:r>
            <a:r>
              <a:rPr lang="fr-CA" sz="4400" dirty="0" err="1"/>
              <a:t>units</a:t>
            </a:r>
            <a:r>
              <a:rPr lang="fr-CA" sz="4400" i="1" dirty="0"/>
              <a:t> » </a:t>
            </a:r>
          </a:p>
          <a:p>
            <a:pPr marL="0" indent="0" algn="ctr">
              <a:buNone/>
            </a:pPr>
            <a:r>
              <a:rPr lang="fr-CA" sz="4400" b="1" dirty="0" err="1"/>
              <a:t>Ahsenh</a:t>
            </a:r>
            <a:r>
              <a:rPr lang="fr-CA" sz="4400" b="1" dirty="0"/>
              <a:t> </a:t>
            </a:r>
            <a:r>
              <a:rPr lang="fr-CA" sz="4400" b="1" dirty="0" err="1">
                <a:solidFill>
                  <a:srgbClr val="C00000"/>
                </a:solidFill>
              </a:rPr>
              <a:t>të</a:t>
            </a:r>
            <a:r>
              <a:rPr lang="fr-CA" sz="4400" b="1" dirty="0" err="1"/>
              <a:t>ndih</a:t>
            </a:r>
            <a:r>
              <a:rPr lang="fr-CA" sz="4400" b="1" dirty="0"/>
              <a:t> </a:t>
            </a:r>
            <a:r>
              <a:rPr lang="fr-CA" sz="4400" b="1" dirty="0" err="1">
                <a:solidFill>
                  <a:srgbClr val="C00000"/>
                </a:solidFill>
              </a:rPr>
              <a:t>te</a:t>
            </a:r>
            <a:r>
              <a:rPr lang="fr-CA" sz="4400" b="1" dirty="0" err="1"/>
              <a:t>skare</a:t>
            </a:r>
            <a:r>
              <a:rPr lang="fr-CA" sz="4400" b="1" dirty="0"/>
              <a:t>’</a:t>
            </a:r>
            <a:endParaRPr lang="fr-FR" sz="44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 (up to 19)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12956" y="2166571"/>
            <a:ext cx="11441151" cy="3986213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fr-CA" sz="4400" dirty="0"/>
              <a:t>10	</a:t>
            </a:r>
            <a:r>
              <a:rPr lang="fr-CA" sz="4400" dirty="0" err="1"/>
              <a:t>ahsenh</a:t>
            </a:r>
            <a:endParaRPr lang="fr-CA" sz="4400" dirty="0"/>
          </a:p>
          <a:p>
            <a:pPr marL="0" indent="0">
              <a:buNone/>
            </a:pPr>
            <a:r>
              <a:rPr lang="fr-CA" sz="4400" dirty="0"/>
              <a:t>11	</a:t>
            </a:r>
            <a:r>
              <a:rPr lang="fr-CA" sz="4400" dirty="0" err="1"/>
              <a:t>ahsenh</a:t>
            </a:r>
            <a:r>
              <a:rPr lang="fr-CA" sz="4400" dirty="0"/>
              <a:t> </a:t>
            </a:r>
            <a:r>
              <a:rPr lang="fr-CA" sz="4400" dirty="0" err="1"/>
              <a:t>skat</a:t>
            </a:r>
            <a:r>
              <a:rPr lang="fr-CA" sz="4400" dirty="0"/>
              <a:t> </a:t>
            </a:r>
            <a:r>
              <a:rPr lang="fr-CA" sz="4400" dirty="0" err="1"/>
              <a:t>iskare</a:t>
            </a:r>
            <a:r>
              <a:rPr lang="fr-CA" sz="4400" dirty="0"/>
              <a:t>’</a:t>
            </a:r>
          </a:p>
          <a:p>
            <a:pPr marL="742950" indent="-742950">
              <a:buAutoNum type="arabicPlain" startAt="12"/>
            </a:pPr>
            <a:r>
              <a:rPr lang="fr-CA" sz="4400" dirty="0"/>
              <a:t>  </a:t>
            </a:r>
            <a:r>
              <a:rPr lang="fr-CA" sz="4400" dirty="0" err="1"/>
              <a:t>ahsenh</a:t>
            </a:r>
            <a:r>
              <a:rPr lang="fr-CA" sz="4400" dirty="0"/>
              <a:t> </a:t>
            </a:r>
            <a:r>
              <a:rPr lang="fr-CA" sz="4400" dirty="0" err="1"/>
              <a:t>tëndih</a:t>
            </a:r>
            <a:r>
              <a:rPr lang="fr-CA" sz="4400" dirty="0"/>
              <a:t> </a:t>
            </a:r>
            <a:r>
              <a:rPr lang="fr-CA" sz="4400" dirty="0" err="1"/>
              <a:t>teskare</a:t>
            </a:r>
            <a:r>
              <a:rPr lang="fr-CA" sz="4400" dirty="0"/>
              <a:t>’</a:t>
            </a:r>
          </a:p>
          <a:p>
            <a:pPr marL="742950" indent="-742950">
              <a:buAutoNum type="arabicPlain" startAt="12"/>
            </a:pPr>
            <a:r>
              <a:rPr lang="fr-CA" sz="4400" dirty="0"/>
              <a:t>  </a:t>
            </a:r>
            <a:r>
              <a:rPr lang="fr-CA" sz="4400" dirty="0" err="1"/>
              <a:t>ahsenh</a:t>
            </a:r>
            <a:r>
              <a:rPr lang="fr-CA" sz="4400" dirty="0"/>
              <a:t> </a:t>
            </a:r>
            <a:r>
              <a:rPr lang="fr-CA" sz="4400" dirty="0" err="1"/>
              <a:t>ahchienhk</a:t>
            </a:r>
            <a:r>
              <a:rPr lang="fr-CA" sz="4400" dirty="0"/>
              <a:t> </a:t>
            </a:r>
            <a:r>
              <a:rPr lang="fr-CA" sz="4400" dirty="0" err="1"/>
              <a:t>iskare</a:t>
            </a:r>
            <a:r>
              <a:rPr lang="fr-CA" sz="4400" dirty="0"/>
              <a:t>’</a:t>
            </a:r>
          </a:p>
          <a:p>
            <a:pPr marL="742950" indent="-742950">
              <a:buAutoNum type="arabicPlain" startAt="12"/>
            </a:pPr>
            <a:r>
              <a:rPr lang="fr-CA" sz="4400" dirty="0"/>
              <a:t>  …</a:t>
            </a:r>
          </a:p>
          <a:p>
            <a:pPr marL="0" indent="0">
              <a:buNone/>
            </a:pPr>
            <a:r>
              <a:rPr lang="fr-CA" sz="4400" dirty="0"/>
              <a:t>19    </a:t>
            </a:r>
            <a:r>
              <a:rPr lang="fr-CA" sz="4400" dirty="0" err="1"/>
              <a:t>ahsenh</a:t>
            </a:r>
            <a:r>
              <a:rPr lang="fr-CA" sz="4400" dirty="0"/>
              <a:t> </a:t>
            </a:r>
            <a:r>
              <a:rPr lang="fr-CA" sz="4400" dirty="0" err="1"/>
              <a:t>en’tron</a:t>
            </a:r>
            <a:r>
              <a:rPr lang="fr-CA" sz="4400" dirty="0"/>
              <a:t>’ </a:t>
            </a:r>
            <a:r>
              <a:rPr lang="fr-CA" sz="4400" dirty="0" err="1"/>
              <a:t>iskare</a:t>
            </a:r>
            <a:r>
              <a:rPr lang="fr-CA" sz="4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5701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YAWINGO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12956" y="2166571"/>
            <a:ext cx="11441151" cy="3986213"/>
          </a:xfrm>
        </p:spPr>
        <p:txBody>
          <a:bodyPr rtlCol="0">
            <a:normAutofit fontScale="92500"/>
          </a:bodyPr>
          <a:lstStyle/>
          <a:p>
            <a:pPr marL="0" indent="0" algn="ctr">
              <a:buNone/>
            </a:pPr>
            <a:r>
              <a:rPr lang="fr-CA" sz="4400" u="sng" dirty="0"/>
              <a:t>   </a:t>
            </a:r>
            <a:r>
              <a:rPr lang="fr-CA" sz="4400" b="1" u="sng" dirty="0"/>
              <a:t>Y       A       W      I       N       G      O</a:t>
            </a:r>
          </a:p>
          <a:p>
            <a:pPr marL="0" indent="0">
              <a:buNone/>
            </a:pPr>
            <a:r>
              <a:rPr lang="fr-FR" sz="4400" dirty="0">
                <a:solidFill>
                  <a:srgbClr val="C00000"/>
                </a:solidFill>
                <a:latin typeface="Maiandra GD" panose="020E0502030308020204" pitchFamily="34" charset="0"/>
              </a:rPr>
              <a:t>               1        2       	3       4       5       6       7</a:t>
            </a:r>
          </a:p>
          <a:p>
            <a:pPr marL="0" indent="0">
              <a:buNone/>
            </a:pPr>
            <a:r>
              <a:rPr lang="fr-FR" sz="4400" dirty="0">
                <a:solidFill>
                  <a:srgbClr val="C00000"/>
                </a:solidFill>
                <a:latin typeface="Maiandra GD" panose="020E0502030308020204" pitchFamily="34" charset="0"/>
              </a:rPr>
              <a:t>               8       14     	8       17     9       2       4</a:t>
            </a:r>
          </a:p>
          <a:p>
            <a:pPr marL="0" indent="0">
              <a:buNone/>
            </a:pPr>
            <a:r>
              <a:rPr lang="fr-FR" sz="4400" dirty="0">
                <a:solidFill>
                  <a:srgbClr val="C00000"/>
                </a:solidFill>
                <a:latin typeface="Maiandra GD" panose="020E0502030308020204" pitchFamily="34" charset="0"/>
              </a:rPr>
              <a:t>               9        5     	15     7       3       11     2</a:t>
            </a:r>
          </a:p>
          <a:p>
            <a:pPr marL="0" indent="0">
              <a:buNone/>
            </a:pPr>
            <a:r>
              <a:rPr lang="fr-FR" sz="4400" dirty="0">
                <a:solidFill>
                  <a:srgbClr val="C00000"/>
                </a:solidFill>
                <a:latin typeface="Maiandra GD" panose="020E0502030308020204" pitchFamily="34" charset="0"/>
              </a:rPr>
              <a:t>              10       6       	8       1       10     16    18</a:t>
            </a:r>
          </a:p>
        </p:txBody>
      </p:sp>
    </p:spTree>
    <p:extLst>
      <p:ext uri="{BB962C8B-B14F-4D97-AF65-F5344CB8AC3E}">
        <p14:creationId xmlns:p14="http://schemas.microsoft.com/office/powerpoint/2010/main" val="5743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b="1" dirty="0">
                <a:latin typeface="Lucida Calligraphy" panose="03010101010101010101" pitchFamily="66" charset="0"/>
              </a:rPr>
              <a:t>Class 3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280159" y="2413773"/>
            <a:ext cx="10167093" cy="3986213"/>
          </a:xfrm>
        </p:spPr>
        <p:txBody>
          <a:bodyPr rtlCol="0">
            <a:normAutofit/>
          </a:bodyPr>
          <a:lstStyle/>
          <a:p>
            <a:pPr rtl="0"/>
            <a:r>
              <a:rPr lang="fr-FR" sz="3200" dirty="0" err="1">
                <a:latin typeface="Maiandra GD" panose="020E0502030308020204" pitchFamily="34" charset="0"/>
              </a:rPr>
              <a:t>Review</a:t>
            </a:r>
            <a:r>
              <a:rPr lang="fr-FR" sz="3200" dirty="0">
                <a:latin typeface="Maiandra GD" panose="020E0502030308020204" pitchFamily="34" charset="0"/>
              </a:rPr>
              <a:t> of salutations and the </a:t>
            </a:r>
            <a:r>
              <a:rPr lang="fr-FR" sz="3200" dirty="0" err="1">
                <a:latin typeface="Maiandra GD" panose="020E0502030308020204" pitchFamily="34" charset="0"/>
              </a:rPr>
              <a:t>vocabulary</a:t>
            </a:r>
            <a:r>
              <a:rPr lang="fr-FR" sz="3200" dirty="0">
                <a:latin typeface="Maiandra GD" panose="020E0502030308020204" pitchFamily="34" charset="0"/>
              </a:rPr>
              <a:t> about nature</a:t>
            </a:r>
          </a:p>
          <a:p>
            <a:pPr rtl="0"/>
            <a:r>
              <a:rPr lang="fr-FR" sz="3200" dirty="0" err="1">
                <a:latin typeface="Maiandra GD" panose="020E0502030308020204" pitchFamily="34" charset="0"/>
              </a:rPr>
              <a:t>Homework</a:t>
            </a:r>
            <a:r>
              <a:rPr lang="fr-FR" sz="3200" dirty="0">
                <a:latin typeface="Maiandra GD" panose="020E0502030308020204" pitchFamily="34" charset="0"/>
              </a:rPr>
              <a:t> correction</a:t>
            </a:r>
          </a:p>
          <a:p>
            <a:pPr rtl="0"/>
            <a:r>
              <a:rPr lang="fr-FR" sz="3200" dirty="0" err="1">
                <a:latin typeface="Maiandra GD" panose="020E0502030308020204" pitchFamily="34" charset="0"/>
              </a:rPr>
              <a:t>Numbers</a:t>
            </a:r>
            <a:r>
              <a:rPr lang="fr-FR" sz="3200" dirty="0">
                <a:latin typeface="Maiandra GD" panose="020E0502030308020204" pitchFamily="34" charset="0"/>
              </a:rPr>
              <a:t> and </a:t>
            </a:r>
            <a:r>
              <a:rPr lang="fr-FR" sz="3200" dirty="0" err="1">
                <a:latin typeface="Maiandra GD" panose="020E0502030308020204" pitchFamily="34" charset="0"/>
              </a:rPr>
              <a:t>duality</a:t>
            </a:r>
            <a:endParaRPr lang="fr-FR" sz="3200" dirty="0">
              <a:latin typeface="Maiandra GD" panose="020E0502030308020204" pitchFamily="34" charset="0"/>
            </a:endParaRPr>
          </a:p>
          <a:p>
            <a:pPr rtl="0"/>
            <a:r>
              <a:rPr lang="fr-FR" sz="3200" dirty="0" err="1">
                <a:latin typeface="Maiandra GD" panose="020E0502030308020204" pitchFamily="34" charset="0"/>
              </a:rPr>
              <a:t>Yawingo</a:t>
            </a:r>
            <a:endParaRPr lang="fr-FR" sz="32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 (up to 99)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12956" y="2300386"/>
            <a:ext cx="11441151" cy="398621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CA" sz="4000" dirty="0"/>
              <a:t>30	</a:t>
            </a:r>
            <a:r>
              <a:rPr lang="fr-CA" sz="4000" dirty="0" err="1"/>
              <a:t>ahchienhk</a:t>
            </a:r>
            <a:r>
              <a:rPr lang="fr-CA" sz="4000" dirty="0"/>
              <a:t> </a:t>
            </a:r>
            <a:r>
              <a:rPr lang="fr-CA" sz="4000" b="1" dirty="0" err="1">
                <a:solidFill>
                  <a:srgbClr val="C00000"/>
                </a:solidFill>
              </a:rPr>
              <a:t>iwahsenh</a:t>
            </a:r>
            <a:r>
              <a:rPr lang="fr-CA" sz="4000" b="1" dirty="0">
                <a:solidFill>
                  <a:srgbClr val="C00000"/>
                </a:solidFill>
              </a:rPr>
              <a:t>   = </a:t>
            </a:r>
            <a:r>
              <a:rPr lang="fr-CA" sz="4000" b="1" dirty="0" err="1">
                <a:solidFill>
                  <a:srgbClr val="C00000"/>
                </a:solidFill>
              </a:rPr>
              <a:t>this</a:t>
            </a:r>
            <a:r>
              <a:rPr lang="fr-CA" sz="4000" b="1" dirty="0">
                <a:solidFill>
                  <a:srgbClr val="C00000"/>
                </a:solidFill>
              </a:rPr>
              <a:t> </a:t>
            </a:r>
            <a:r>
              <a:rPr lang="fr-CA" sz="4000" b="1" dirty="0" err="1">
                <a:solidFill>
                  <a:srgbClr val="C00000"/>
                </a:solidFill>
              </a:rPr>
              <a:t>many</a:t>
            </a:r>
            <a:r>
              <a:rPr lang="fr-CA" sz="4000" b="1" dirty="0">
                <a:solidFill>
                  <a:srgbClr val="C00000"/>
                </a:solidFill>
              </a:rPr>
              <a:t> </a:t>
            </a:r>
            <a:r>
              <a:rPr lang="fr-CA" sz="4000" b="1" dirty="0" err="1">
                <a:solidFill>
                  <a:srgbClr val="C00000"/>
                </a:solidFill>
              </a:rPr>
              <a:t>tens</a:t>
            </a:r>
            <a:endParaRPr lang="fr-CA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CA" sz="4000" dirty="0"/>
              <a:t>31	</a:t>
            </a:r>
            <a:r>
              <a:rPr lang="fr-CA" sz="4000" dirty="0" err="1"/>
              <a:t>ahchienhk</a:t>
            </a:r>
            <a:r>
              <a:rPr lang="fr-CA" sz="4000" dirty="0"/>
              <a:t> </a:t>
            </a:r>
            <a:r>
              <a:rPr lang="fr-CA" sz="4000" dirty="0" err="1"/>
              <a:t>iwahsenh</a:t>
            </a:r>
            <a:r>
              <a:rPr lang="fr-CA" sz="4000" dirty="0"/>
              <a:t> </a:t>
            </a:r>
            <a:r>
              <a:rPr lang="fr-CA" sz="4000" dirty="0" err="1"/>
              <a:t>skat</a:t>
            </a:r>
            <a:r>
              <a:rPr lang="fr-CA" sz="4000" dirty="0"/>
              <a:t> </a:t>
            </a:r>
            <a:r>
              <a:rPr lang="fr-CA" sz="4000" dirty="0" err="1"/>
              <a:t>iskare</a:t>
            </a:r>
            <a:r>
              <a:rPr lang="fr-CA" sz="4000" dirty="0"/>
              <a:t>’</a:t>
            </a:r>
          </a:p>
          <a:p>
            <a:pPr marL="0" indent="0">
              <a:buNone/>
            </a:pPr>
            <a:r>
              <a:rPr lang="fr-CA" sz="4000" dirty="0"/>
              <a:t>50	</a:t>
            </a:r>
            <a:r>
              <a:rPr lang="fr-CA" sz="4000" dirty="0" err="1"/>
              <a:t>wihch</a:t>
            </a:r>
            <a:r>
              <a:rPr lang="fr-CA" sz="4000" dirty="0"/>
              <a:t> </a:t>
            </a:r>
            <a:r>
              <a:rPr lang="fr-CA" sz="4000" dirty="0" err="1"/>
              <a:t>iwahsenh</a:t>
            </a:r>
            <a:endParaRPr lang="fr-CA" sz="4000" dirty="0"/>
          </a:p>
          <a:p>
            <a:pPr marL="0" indent="0">
              <a:buNone/>
            </a:pPr>
            <a:r>
              <a:rPr lang="en-CA" sz="4000" dirty="0"/>
              <a:t>76	</a:t>
            </a:r>
            <a:r>
              <a:rPr lang="en-CA" sz="4000" dirty="0" err="1"/>
              <a:t>tsoutare</a:t>
            </a:r>
            <a:r>
              <a:rPr lang="en-CA" sz="4000" dirty="0"/>
              <a:t>’ </a:t>
            </a:r>
            <a:r>
              <a:rPr lang="en-CA" sz="4000" dirty="0" err="1"/>
              <a:t>iwahsenh</a:t>
            </a:r>
            <a:r>
              <a:rPr lang="en-CA" sz="4000" dirty="0"/>
              <a:t> </a:t>
            </a:r>
            <a:r>
              <a:rPr lang="en-CA" sz="4000" dirty="0" err="1"/>
              <a:t>wahia</a:t>
            </a:r>
            <a:r>
              <a:rPr lang="en-CA" sz="4000" dirty="0"/>
              <a:t>’ </a:t>
            </a:r>
            <a:r>
              <a:rPr lang="en-CA" sz="4000" dirty="0" err="1"/>
              <a:t>iskare</a:t>
            </a:r>
            <a:r>
              <a:rPr lang="en-CA" sz="4000" dirty="0"/>
              <a:t>’</a:t>
            </a:r>
            <a:endParaRPr lang="fr-CA" sz="4000" dirty="0"/>
          </a:p>
          <a:p>
            <a:pPr marL="742950" indent="-742950">
              <a:buAutoNum type="arabicPlain" startAt="12"/>
            </a:pPr>
            <a:endParaRPr lang="fr-CA" sz="4400" dirty="0"/>
          </a:p>
          <a:p>
            <a:pPr marL="0" indent="0" algn="ctr">
              <a:buNone/>
            </a:pPr>
            <a:endParaRPr lang="fr-FR" sz="44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 (up to 99)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12956" y="2300386"/>
            <a:ext cx="11441151" cy="398621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fr-CA" sz="6600" dirty="0">
                <a:solidFill>
                  <a:srgbClr val="C00000"/>
                </a:solidFill>
              </a:rPr>
              <a:t>20 ?</a:t>
            </a:r>
          </a:p>
          <a:p>
            <a:pPr marL="0" indent="0" algn="ctr">
              <a:buNone/>
            </a:pPr>
            <a:r>
              <a:rPr lang="fr-CA" sz="6600" dirty="0" err="1">
                <a:solidFill>
                  <a:schemeClr val="bg1">
                    <a:lumMod val="25000"/>
                  </a:schemeClr>
                </a:solidFill>
              </a:rPr>
              <a:t>Two</a:t>
            </a:r>
            <a:r>
              <a:rPr lang="fr-CA" sz="66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fr-CA" sz="6600" dirty="0" err="1">
                <a:solidFill>
                  <a:schemeClr val="bg1">
                    <a:lumMod val="25000"/>
                  </a:schemeClr>
                </a:solidFill>
              </a:rPr>
              <a:t>tens</a:t>
            </a:r>
            <a:r>
              <a:rPr lang="fr-CA" sz="6600" dirty="0">
                <a:solidFill>
                  <a:schemeClr val="bg1">
                    <a:lumMod val="25000"/>
                  </a:schemeClr>
                </a:solidFill>
              </a:rPr>
              <a:t> !</a:t>
            </a:r>
          </a:p>
          <a:p>
            <a:pPr marL="0" indent="0" algn="ctr">
              <a:buNone/>
            </a:pPr>
            <a:r>
              <a:rPr lang="fr-CA" sz="6600" b="1" dirty="0" err="1">
                <a:solidFill>
                  <a:schemeClr val="bg1">
                    <a:lumMod val="25000"/>
                  </a:schemeClr>
                </a:solidFill>
              </a:rPr>
              <a:t>Tëndih</a:t>
            </a:r>
            <a:r>
              <a:rPr lang="fr-CA" sz="66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fr-CA" sz="6600" b="1" dirty="0" err="1">
                <a:solidFill>
                  <a:schemeClr val="bg1">
                    <a:lumMod val="25000"/>
                  </a:schemeClr>
                </a:solidFill>
              </a:rPr>
              <a:t>tewahsenh</a:t>
            </a:r>
            <a:r>
              <a:rPr lang="fr-CA" sz="6600" b="1" dirty="0">
                <a:solidFill>
                  <a:schemeClr val="bg1">
                    <a:lumMod val="25000"/>
                  </a:schemeClr>
                </a:solidFill>
              </a:rPr>
              <a:t> !</a:t>
            </a:r>
            <a:endParaRPr lang="fr-CA" sz="4400" dirty="0"/>
          </a:p>
          <a:p>
            <a:pPr marL="0" indent="0" algn="ctr">
              <a:buNone/>
            </a:pPr>
            <a:endParaRPr lang="fr-FR" sz="44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 (up to 99)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12956" y="2300386"/>
            <a:ext cx="11441151" cy="3986213"/>
          </a:xfrm>
        </p:spPr>
        <p:txBody>
          <a:bodyPr rtlCol="0">
            <a:normAutofit fontScale="92500" lnSpcReduction="20000"/>
          </a:bodyPr>
          <a:lstStyle/>
          <a:p>
            <a:pPr marL="914400" indent="-914400">
              <a:buAutoNum type="arabicPlain" startAt="20"/>
            </a:pPr>
            <a:r>
              <a:rPr lang="fr-CA" sz="5400" b="1" dirty="0" err="1"/>
              <a:t>të</a:t>
            </a:r>
            <a:r>
              <a:rPr lang="fr-CA" sz="5400" dirty="0" err="1"/>
              <a:t>ndih</a:t>
            </a:r>
            <a:r>
              <a:rPr lang="fr-CA" sz="5400" dirty="0"/>
              <a:t> </a:t>
            </a:r>
            <a:r>
              <a:rPr lang="fr-CA" sz="5400" b="1" dirty="0" err="1"/>
              <a:t>te</a:t>
            </a:r>
            <a:r>
              <a:rPr lang="fr-CA" sz="5400" dirty="0" err="1"/>
              <a:t>wahsenh</a:t>
            </a:r>
            <a:r>
              <a:rPr lang="fr-CA" sz="5400" dirty="0"/>
              <a:t> </a:t>
            </a:r>
          </a:p>
          <a:p>
            <a:pPr marL="914400" indent="-914400">
              <a:buAutoNum type="arabicPlain" startAt="20"/>
            </a:pPr>
            <a:r>
              <a:rPr lang="fr-CA" sz="5400" b="1" dirty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r>
              <a:rPr lang="fr-CA" sz="5400" dirty="0"/>
              <a:t>22	</a:t>
            </a:r>
            <a:r>
              <a:rPr lang="fr-CA" sz="5400" b="1" dirty="0" err="1"/>
              <a:t>të</a:t>
            </a:r>
            <a:r>
              <a:rPr lang="fr-CA" sz="5400" dirty="0" err="1"/>
              <a:t>ndih</a:t>
            </a:r>
            <a:r>
              <a:rPr lang="fr-CA" sz="5400" dirty="0"/>
              <a:t> </a:t>
            </a:r>
            <a:r>
              <a:rPr lang="fr-CA" sz="5400" b="1" dirty="0" err="1"/>
              <a:t>te</a:t>
            </a:r>
            <a:r>
              <a:rPr lang="fr-CA" sz="5400" dirty="0" err="1"/>
              <a:t>wahsenh</a:t>
            </a:r>
            <a:r>
              <a:rPr lang="fr-CA" sz="5400" dirty="0"/>
              <a:t> </a:t>
            </a:r>
            <a:r>
              <a:rPr lang="fr-CA" sz="5400" b="1" dirty="0" err="1"/>
              <a:t>të</a:t>
            </a:r>
            <a:r>
              <a:rPr lang="fr-CA" sz="5400" dirty="0" err="1"/>
              <a:t>ndih</a:t>
            </a:r>
            <a:r>
              <a:rPr lang="fr-CA" sz="5400" dirty="0"/>
              <a:t> </a:t>
            </a:r>
            <a:r>
              <a:rPr lang="fr-CA" sz="5400" b="1" dirty="0" err="1"/>
              <a:t>te</a:t>
            </a:r>
            <a:r>
              <a:rPr lang="fr-CA" sz="5400" dirty="0" err="1"/>
              <a:t>skare</a:t>
            </a:r>
            <a:r>
              <a:rPr lang="fr-CA" sz="5400" dirty="0"/>
              <a:t>’</a:t>
            </a:r>
          </a:p>
          <a:p>
            <a:pPr marL="0" indent="0" algn="ctr">
              <a:buNone/>
            </a:pPr>
            <a:r>
              <a:rPr lang="fr-CA" sz="4400" b="1" dirty="0">
                <a:solidFill>
                  <a:srgbClr val="C00000"/>
                </a:solidFill>
              </a:rPr>
              <a:t>25 ?</a:t>
            </a:r>
          </a:p>
          <a:p>
            <a:pPr marL="0" indent="0" algn="ctr">
              <a:buNone/>
            </a:pPr>
            <a:r>
              <a:rPr lang="fr-CA" sz="4400" b="1" dirty="0">
                <a:solidFill>
                  <a:srgbClr val="C00000"/>
                </a:solidFill>
              </a:rPr>
              <a:t>28 ? </a:t>
            </a:r>
          </a:p>
          <a:p>
            <a:pPr marL="0" indent="0" algn="ctr">
              <a:buNone/>
            </a:pPr>
            <a:endParaRPr lang="fr-FR" sz="44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 (up to 99)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12956" y="2300386"/>
            <a:ext cx="11441151" cy="398621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fr-FR" sz="7200" b="1" dirty="0">
                <a:solidFill>
                  <a:srgbClr val="C00000"/>
                </a:solidFill>
                <a:latin typeface="Maiandra GD" panose="020E0502030308020204" pitchFamily="34" charset="0"/>
              </a:rPr>
              <a:t>30 ? </a:t>
            </a:r>
          </a:p>
          <a:p>
            <a:pPr marL="0" indent="0" algn="ctr">
              <a:buNone/>
            </a:pPr>
            <a:r>
              <a:rPr lang="fr-FR" sz="7200" b="1" dirty="0">
                <a:solidFill>
                  <a:srgbClr val="C00000"/>
                </a:solidFill>
                <a:latin typeface="Maiandra GD" panose="020E0502030308020204" pitchFamily="34" charset="0"/>
              </a:rPr>
              <a:t>__3__  </a:t>
            </a:r>
            <a:r>
              <a:rPr lang="fr-FR" sz="72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iwahsenh</a:t>
            </a:r>
            <a:r>
              <a:rPr lang="fr-FR" sz="7200" b="1" dirty="0">
                <a:solidFill>
                  <a:srgbClr val="C00000"/>
                </a:solidFill>
                <a:latin typeface="Maiandra GD" panose="020E0502030308020204" pitchFamily="34" charset="0"/>
              </a:rPr>
              <a:t> </a:t>
            </a:r>
          </a:p>
          <a:p>
            <a:pPr marL="0" indent="0" algn="ctr">
              <a:buNone/>
            </a:pPr>
            <a:endParaRPr lang="fr-FR" sz="72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 (up to 99)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12956" y="2300386"/>
            <a:ext cx="11441151" cy="398621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66 ? 	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Wahia</a:t>
            </a:r>
            <a:r>
              <a:rPr lang="fr-CA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’ </a:t>
            </a:r>
            <a:r>
              <a:rPr lang="fr-CA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iwahsenh</a:t>
            </a:r>
            <a:r>
              <a:rPr lang="fr-CA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 </a:t>
            </a:r>
            <a:r>
              <a:rPr lang="fr-CA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wahia</a:t>
            </a:r>
            <a:r>
              <a:rPr lang="fr-CA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’ </a:t>
            </a:r>
            <a:r>
              <a:rPr lang="fr-CA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iskare</a:t>
            </a:r>
            <a:r>
              <a:rPr lang="fr-CA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’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   </a:t>
            </a:r>
          </a:p>
          <a:p>
            <a:pPr marL="0" indent="0">
              <a:buNone/>
            </a:pP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87 ? 	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En’tron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’ 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iwahsenh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 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tsoutare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’ 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iskare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’</a:t>
            </a:r>
          </a:p>
          <a:p>
            <a:pPr marL="0" indent="0">
              <a:buNone/>
            </a:pP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32 ?	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Ahchienhk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 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iwahsenh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 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tëndih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 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teskare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’</a:t>
            </a:r>
          </a:p>
          <a:p>
            <a:pPr marL="0" indent="0">
              <a:buNone/>
            </a:pP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99 ?   	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En’tron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’ 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iwahsenh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 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en’tron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’ </a:t>
            </a:r>
            <a:r>
              <a:rPr lang="fr-FR" sz="4400" b="1" dirty="0" err="1">
                <a:solidFill>
                  <a:schemeClr val="bg2"/>
                </a:solidFill>
                <a:latin typeface="Maiandra GD" panose="020E0502030308020204" pitchFamily="34" charset="0"/>
              </a:rPr>
              <a:t>iskare</a:t>
            </a:r>
            <a:r>
              <a:rPr lang="fr-FR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0981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 (up to 99)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12956" y="2300386"/>
            <a:ext cx="11441151" cy="398621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66 ? 	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Wahia</a:t>
            </a:r>
            <a:r>
              <a:rPr lang="fr-CA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’ </a:t>
            </a:r>
            <a:r>
              <a:rPr lang="fr-CA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iwahsenh</a:t>
            </a:r>
            <a:r>
              <a:rPr lang="fr-CA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 </a:t>
            </a:r>
            <a:r>
              <a:rPr lang="fr-CA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wahia</a:t>
            </a:r>
            <a:r>
              <a:rPr lang="fr-CA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’ </a:t>
            </a:r>
            <a:r>
              <a:rPr lang="fr-CA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iskare</a:t>
            </a:r>
            <a:r>
              <a:rPr lang="fr-CA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’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   </a:t>
            </a:r>
          </a:p>
          <a:p>
            <a:pPr marL="0" indent="0">
              <a:buNone/>
            </a:pP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87 ? 	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En’tron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’ 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iwahsenh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 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tsoutare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’ 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iskare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’</a:t>
            </a:r>
          </a:p>
          <a:p>
            <a:pPr marL="0" indent="0">
              <a:buNone/>
            </a:pP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32 ?	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Ahchienhk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 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iwahsenh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 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tëndih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 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teskare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’</a:t>
            </a:r>
          </a:p>
          <a:p>
            <a:pPr marL="0" indent="0">
              <a:buNone/>
            </a:pP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99 ?   	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En’tron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’ 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iwahsenh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 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en’tron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’ </a:t>
            </a:r>
            <a:r>
              <a:rPr lang="fr-FR" sz="4400" b="1" dirty="0" err="1">
                <a:solidFill>
                  <a:srgbClr val="C00000"/>
                </a:solidFill>
                <a:latin typeface="Maiandra GD" panose="020E0502030308020204" pitchFamily="34" charset="0"/>
              </a:rPr>
              <a:t>iskare</a:t>
            </a:r>
            <a:r>
              <a:rPr lang="fr-FR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4140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YAWINGO !!!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12956" y="2166571"/>
            <a:ext cx="11441151" cy="398621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fr-CA" sz="4400" u="sng" dirty="0"/>
              <a:t>   </a:t>
            </a:r>
            <a:r>
              <a:rPr lang="fr-CA" sz="4400" b="1" u="sng" dirty="0"/>
              <a:t>Y       A       W      I       N       G      O</a:t>
            </a:r>
          </a:p>
          <a:p>
            <a:pPr marL="0" indent="0" algn="ctr">
              <a:buNone/>
            </a:pPr>
            <a:endParaRPr lang="fr-CA" sz="4400" b="1" u="sng" dirty="0"/>
          </a:p>
          <a:p>
            <a:pPr marL="0" indent="0" algn="ctr">
              <a:buNone/>
            </a:pPr>
            <a:r>
              <a:rPr lang="fr-CA" sz="4400" b="1" u="sng" dirty="0" err="1"/>
              <a:t>Explanations</a:t>
            </a:r>
            <a:endParaRPr lang="fr-CA" sz="4400" b="1" u="sng" dirty="0"/>
          </a:p>
          <a:p>
            <a:pPr marL="0" indent="0">
              <a:buNone/>
            </a:pPr>
            <a:r>
              <a:rPr lang="fr-FR" sz="4400" dirty="0">
                <a:solidFill>
                  <a:srgbClr val="C00000"/>
                </a:solidFill>
                <a:latin typeface="Maiandra GD" panose="020E0502030308020204" pitchFamily="34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97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5400" b="1" dirty="0">
                <a:latin typeface="Lucida Calligraphy" panose="03010101010101010101" pitchFamily="66" charset="0"/>
              </a:rPr>
              <a:t>Important !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12956" y="2166571"/>
            <a:ext cx="11441151" cy="3986213"/>
          </a:xfrm>
        </p:spPr>
        <p:txBody>
          <a:bodyPr rtlCol="0">
            <a:normAutofit fontScale="70000" lnSpcReduction="20000"/>
          </a:bodyPr>
          <a:lstStyle/>
          <a:p>
            <a:pPr marL="0" indent="0" algn="ctr">
              <a:buNone/>
            </a:pPr>
            <a:endParaRPr lang="fr-CA" sz="6500" b="1" u="sng" dirty="0"/>
          </a:p>
          <a:p>
            <a:pPr marL="0" indent="0" algn="ctr">
              <a:buNone/>
            </a:pPr>
            <a:r>
              <a:rPr lang="fr-CA" sz="6500" b="1" u="sng" dirty="0" err="1"/>
              <a:t>Evaluation</a:t>
            </a:r>
            <a:r>
              <a:rPr lang="fr-CA" sz="6500" u="sng" dirty="0"/>
              <a:t> </a:t>
            </a:r>
            <a:r>
              <a:rPr lang="fr-CA" sz="6500" u="sng" dirty="0" err="1"/>
              <a:t>next</a:t>
            </a:r>
            <a:r>
              <a:rPr lang="fr-CA" sz="6500" u="sng" dirty="0"/>
              <a:t> class !!!</a:t>
            </a:r>
            <a:endParaRPr lang="fr-CA" sz="6500" b="1" u="sng" dirty="0"/>
          </a:p>
          <a:p>
            <a:pPr marL="0" indent="0" algn="ctr">
              <a:buNone/>
            </a:pPr>
            <a:endParaRPr lang="fr-CA" sz="4400" b="1" u="sng" dirty="0"/>
          </a:p>
          <a:p>
            <a:pPr marL="0" indent="0" algn="ctr">
              <a:buNone/>
            </a:pPr>
            <a:r>
              <a:rPr lang="fr-CA" sz="5200" b="1" dirty="0" err="1">
                <a:solidFill>
                  <a:srgbClr val="C00000"/>
                </a:solidFill>
              </a:rPr>
              <a:t>Subject</a:t>
            </a:r>
            <a:r>
              <a:rPr lang="fr-CA" sz="5200" b="1" dirty="0">
                <a:solidFill>
                  <a:srgbClr val="C00000"/>
                </a:solidFill>
              </a:rPr>
              <a:t> : </a:t>
            </a:r>
            <a:r>
              <a:rPr lang="fr-CA" sz="4400" b="1" dirty="0" err="1"/>
              <a:t>Everything</a:t>
            </a:r>
            <a:r>
              <a:rPr lang="fr-CA" sz="4400" b="1" dirty="0"/>
              <a:t> </a:t>
            </a:r>
            <a:r>
              <a:rPr lang="fr-CA" sz="4400" b="1" dirty="0" err="1"/>
              <a:t>we</a:t>
            </a:r>
            <a:r>
              <a:rPr lang="fr-CA" sz="4400" b="1" dirty="0"/>
              <a:t> </a:t>
            </a:r>
            <a:r>
              <a:rPr lang="fr-CA" sz="4400" b="1" dirty="0" err="1"/>
              <a:t>saw</a:t>
            </a:r>
            <a:r>
              <a:rPr lang="fr-CA" sz="4400" b="1" dirty="0"/>
              <a:t> </a:t>
            </a:r>
            <a:r>
              <a:rPr lang="fr-CA" sz="4400" b="1" dirty="0" err="1"/>
              <a:t>so</a:t>
            </a:r>
            <a:r>
              <a:rPr lang="fr-CA" sz="4400" b="1" dirty="0"/>
              <a:t> far</a:t>
            </a:r>
          </a:p>
          <a:p>
            <a:pPr marL="0" indent="0" algn="ctr">
              <a:buNone/>
            </a:pPr>
            <a:r>
              <a:rPr lang="fr-CA" sz="4400" b="1" dirty="0"/>
              <a:t>+ </a:t>
            </a:r>
            <a:r>
              <a:rPr lang="fr-CA" sz="4400" b="1" dirty="0" err="1"/>
              <a:t>what</a:t>
            </a:r>
            <a:r>
              <a:rPr lang="fr-CA" sz="4400" b="1" dirty="0"/>
              <a:t> </a:t>
            </a:r>
            <a:r>
              <a:rPr lang="fr-CA" sz="4400" b="1" dirty="0" err="1"/>
              <a:t>we</a:t>
            </a:r>
            <a:r>
              <a:rPr lang="fr-CA" sz="4400" b="1" dirty="0"/>
              <a:t> </a:t>
            </a:r>
            <a:r>
              <a:rPr lang="fr-CA" sz="4400" b="1" dirty="0" err="1"/>
              <a:t>will</a:t>
            </a:r>
            <a:r>
              <a:rPr lang="fr-CA" sz="4400" b="1" dirty="0"/>
              <a:t> </a:t>
            </a:r>
            <a:r>
              <a:rPr lang="fr-CA" sz="4400" b="1" dirty="0" err="1"/>
              <a:t>see</a:t>
            </a:r>
            <a:r>
              <a:rPr lang="fr-CA" sz="4400" b="1" dirty="0"/>
              <a:t> </a:t>
            </a:r>
            <a:r>
              <a:rPr lang="fr-CA" sz="4400" b="1" dirty="0" err="1"/>
              <a:t>next</a:t>
            </a:r>
            <a:r>
              <a:rPr lang="fr-CA" sz="4400" b="1" dirty="0"/>
              <a:t> class.</a:t>
            </a:r>
          </a:p>
          <a:p>
            <a:pPr marL="0" indent="0">
              <a:buNone/>
            </a:pPr>
            <a:r>
              <a:rPr lang="fr-FR" sz="4400" dirty="0">
                <a:solidFill>
                  <a:srgbClr val="C00000"/>
                </a:solidFill>
                <a:latin typeface="Maiandra GD" panose="020E0502030308020204" pitchFamily="34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749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246706" y="499796"/>
            <a:ext cx="9628632" cy="1362113"/>
          </a:xfrm>
        </p:spPr>
        <p:txBody>
          <a:bodyPr rtlCol="0">
            <a:normAutofit/>
          </a:bodyPr>
          <a:lstStyle/>
          <a:p>
            <a:pPr algn="ctr"/>
            <a:r>
              <a:rPr lang="fr-FR" sz="5400" b="1" dirty="0" err="1">
                <a:latin typeface="Lucida Calligraphy" panose="03010101010101010101" pitchFamily="66" charset="0"/>
              </a:rPr>
              <a:t>Homework</a:t>
            </a:r>
            <a:endParaRPr lang="fr-FR" sz="5400" b="1" dirty="0">
              <a:latin typeface="Lucida Calligraphy" panose="03010101010101010101" pitchFamily="66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12956" y="2166571"/>
            <a:ext cx="11441151" cy="3986213"/>
          </a:xfrm>
        </p:spPr>
        <p:txBody>
          <a:bodyPr rtlCol="0">
            <a:normAutofit fontScale="47500" lnSpcReduction="20000"/>
          </a:bodyPr>
          <a:lstStyle/>
          <a:p>
            <a:pPr marL="0" indent="0" algn="ctr">
              <a:buNone/>
            </a:pPr>
            <a:endParaRPr lang="fr-CA" sz="6500" b="1" u="sng" dirty="0"/>
          </a:p>
          <a:p>
            <a:pPr marL="0" indent="0" algn="ctr">
              <a:buNone/>
            </a:pPr>
            <a:r>
              <a:rPr lang="fr-CA" sz="6500" b="1" u="sng" dirty="0"/>
              <a:t>Online </a:t>
            </a:r>
            <a:r>
              <a:rPr lang="fr-CA" sz="6500" b="1" u="sng" dirty="0" err="1"/>
              <a:t>dictionary</a:t>
            </a:r>
            <a:r>
              <a:rPr lang="fr-CA" sz="6500" b="1" u="sng" dirty="0"/>
              <a:t> </a:t>
            </a:r>
            <a:r>
              <a:rPr lang="fr-CA" sz="6500" b="1" u="sng" dirty="0" err="1"/>
              <a:t>website</a:t>
            </a:r>
            <a:endParaRPr lang="fr-CA" sz="6500" b="1" u="sng" dirty="0"/>
          </a:p>
          <a:p>
            <a:pPr marL="0" indent="0" algn="ctr">
              <a:buNone/>
            </a:pPr>
            <a:r>
              <a:rPr lang="fr-CA" sz="6500" dirty="0"/>
              <a:t>www.languewendat.com</a:t>
            </a:r>
          </a:p>
          <a:p>
            <a:pPr marL="0" indent="0" algn="ctr">
              <a:buNone/>
            </a:pPr>
            <a:endParaRPr lang="fr-CA" sz="4400" b="1" u="sng" dirty="0"/>
          </a:p>
          <a:p>
            <a:pPr marL="0" indent="0" algn="ctr">
              <a:buNone/>
            </a:pPr>
            <a:r>
              <a:rPr lang="fr-CA" sz="6700" b="1" dirty="0">
                <a:solidFill>
                  <a:srgbClr val="C00000"/>
                </a:solidFill>
              </a:rPr>
              <a:t>To do : </a:t>
            </a:r>
            <a:r>
              <a:rPr lang="fr-CA" sz="6700" b="1" dirty="0" err="1"/>
              <a:t>Lesson</a:t>
            </a:r>
            <a:r>
              <a:rPr lang="fr-CA" sz="6700" b="1" dirty="0"/>
              <a:t> and </a:t>
            </a:r>
            <a:r>
              <a:rPr lang="fr-CA" sz="6700" b="1" dirty="0" err="1"/>
              <a:t>exercises</a:t>
            </a:r>
            <a:r>
              <a:rPr lang="fr-CA" sz="6700" b="1" dirty="0"/>
              <a:t> A (</a:t>
            </a:r>
            <a:r>
              <a:rPr lang="fr-CA" sz="6700" b="1" dirty="0" err="1"/>
              <a:t>numbers</a:t>
            </a:r>
            <a:r>
              <a:rPr lang="fr-CA" sz="6700" b="1" dirty="0"/>
              <a:t>)</a:t>
            </a:r>
          </a:p>
          <a:p>
            <a:pPr marL="0" indent="0" algn="ctr">
              <a:buNone/>
            </a:pPr>
            <a:r>
              <a:rPr lang="fr-CA" sz="6700" b="1" dirty="0"/>
              <a:t>If </a:t>
            </a:r>
            <a:r>
              <a:rPr lang="fr-CA" sz="6700" b="1" dirty="0" err="1"/>
              <a:t>you</a:t>
            </a:r>
            <a:r>
              <a:rPr lang="fr-CA" sz="6700" b="1" dirty="0"/>
              <a:t> </a:t>
            </a:r>
            <a:r>
              <a:rPr lang="fr-CA" sz="6700" b="1" dirty="0" err="1"/>
              <a:t>want</a:t>
            </a:r>
            <a:r>
              <a:rPr lang="fr-CA" sz="6700" b="1"/>
              <a:t>, finish </a:t>
            </a:r>
            <a:r>
              <a:rPr lang="fr-CA" sz="6700" b="1" dirty="0"/>
              <a:t>B. </a:t>
            </a:r>
          </a:p>
          <a:p>
            <a:pPr marL="0" indent="0">
              <a:buNone/>
            </a:pPr>
            <a:r>
              <a:rPr lang="fr-FR" sz="6700" dirty="0">
                <a:solidFill>
                  <a:srgbClr val="C00000"/>
                </a:solidFill>
                <a:latin typeface="Maiandra GD" panose="020E0502030308020204" pitchFamily="34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21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b="1" dirty="0" err="1">
                <a:latin typeface="Lucida Calligraphy" panose="03010101010101010101" pitchFamily="66" charset="0"/>
              </a:rPr>
              <a:t>Comic</a:t>
            </a:r>
            <a:r>
              <a:rPr lang="fr-FR" sz="5400" b="1" dirty="0">
                <a:latin typeface="Lucida Calligraphy" panose="03010101010101010101" pitchFamily="66" charset="0"/>
              </a:rPr>
              <a:t> </a:t>
            </a:r>
            <a:r>
              <a:rPr lang="fr-FR" sz="5400" b="1" dirty="0" err="1">
                <a:latin typeface="Lucida Calligraphy" panose="03010101010101010101" pitchFamily="66" charset="0"/>
              </a:rPr>
              <a:t>Strips</a:t>
            </a:r>
            <a:endParaRPr lang="fr-FR" sz="5400" b="1" dirty="0">
              <a:latin typeface="Lucida Calligraphy" panose="03010101010101010101" pitchFamily="66" charset="0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280160" y="2413773"/>
            <a:ext cx="9628632" cy="3986213"/>
          </a:xfrm>
        </p:spPr>
        <p:txBody>
          <a:bodyPr rtlCol="0">
            <a:normAutofit/>
          </a:bodyPr>
          <a:lstStyle/>
          <a:p>
            <a:pPr rtl="0"/>
            <a:r>
              <a:rPr lang="fr-FR" sz="4000" dirty="0">
                <a:latin typeface="Maiandra GD" panose="020E0502030308020204" pitchFamily="34" charset="0"/>
              </a:rPr>
              <a:t>Complete the </a:t>
            </a:r>
            <a:r>
              <a:rPr lang="fr-FR" sz="4000" dirty="0" err="1">
                <a:latin typeface="Maiandra GD" panose="020E0502030308020204" pitchFamily="34" charset="0"/>
              </a:rPr>
              <a:t>comic</a:t>
            </a:r>
            <a:r>
              <a:rPr lang="fr-FR" sz="4000" dirty="0">
                <a:latin typeface="Maiandra GD" panose="020E0502030308020204" pitchFamily="34" charset="0"/>
              </a:rPr>
              <a:t> </a:t>
            </a:r>
            <a:r>
              <a:rPr lang="fr-FR" sz="4000" dirty="0" err="1">
                <a:latin typeface="Maiandra GD" panose="020E0502030308020204" pitchFamily="34" charset="0"/>
              </a:rPr>
              <a:t>strips</a:t>
            </a:r>
            <a:endParaRPr lang="fr-FR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b="1" dirty="0" err="1">
                <a:latin typeface="Lucida Calligraphy" panose="03010101010101010101" pitchFamily="66" charset="0"/>
              </a:rPr>
              <a:t>Comic</a:t>
            </a:r>
            <a:r>
              <a:rPr lang="fr-FR" sz="5400" b="1" dirty="0">
                <a:latin typeface="Lucida Calligraphy" panose="03010101010101010101" pitchFamily="66" charset="0"/>
              </a:rPr>
              <a:t> </a:t>
            </a:r>
            <a:r>
              <a:rPr lang="fr-FR" sz="5400" b="1" dirty="0" err="1">
                <a:latin typeface="Lucida Calligraphy" panose="03010101010101010101" pitchFamily="66" charset="0"/>
              </a:rPr>
              <a:t>strip</a:t>
            </a:r>
            <a:r>
              <a:rPr lang="fr-FR" sz="5400" b="1" dirty="0">
                <a:latin typeface="Lucida Calligraphy" panose="03010101010101010101" pitchFamily="66" charset="0"/>
              </a:rPr>
              <a:t> No. 1</a:t>
            </a: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7" y="2350119"/>
            <a:ext cx="5220335" cy="342900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61" y="2350119"/>
            <a:ext cx="52203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b="1" dirty="0" err="1">
                <a:latin typeface="Lucida Calligraphy" panose="03010101010101010101" pitchFamily="66" charset="0"/>
              </a:rPr>
              <a:t>Comic</a:t>
            </a:r>
            <a:r>
              <a:rPr lang="fr-FR" sz="5400" b="1" dirty="0">
                <a:latin typeface="Lucida Calligraphy" panose="03010101010101010101" pitchFamily="66" charset="0"/>
              </a:rPr>
              <a:t> </a:t>
            </a:r>
            <a:r>
              <a:rPr lang="fr-FR" sz="5400" b="1" dirty="0" err="1">
                <a:latin typeface="Lucida Calligraphy" panose="03010101010101010101" pitchFamily="66" charset="0"/>
              </a:rPr>
              <a:t>strip</a:t>
            </a:r>
            <a:r>
              <a:rPr lang="fr-FR" sz="5400" b="1" dirty="0">
                <a:latin typeface="Lucida Calligraphy" panose="03010101010101010101" pitchFamily="66" charset="0"/>
              </a:rPr>
              <a:t> No. 2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39368"/>
              </p:ext>
            </p:extLst>
          </p:nvPr>
        </p:nvGraphicFramePr>
        <p:xfrm>
          <a:off x="2708909" y="2316481"/>
          <a:ext cx="7383781" cy="389616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60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1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8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 </a:t>
                      </a:r>
                      <a:endParaRPr lang="fr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8" marR="50798" marT="0" marB="0">
                    <a:pattFill prst="pct7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 </a:t>
                      </a:r>
                      <a:endParaRPr lang="fr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8" marR="50798" marT="0" marB="0">
                    <a:pattFill prst="pct7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  <a:endParaRPr lang="fr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8" marR="50798" marT="0" marB="0">
                    <a:pattFill prst="pct7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  <a:endParaRPr lang="fr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8" marR="50798" marT="0" marB="0">
                    <a:pattFill prst="pct7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  <a:endParaRPr lang="fr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8" marR="50798" marT="0" marB="0">
                    <a:pattFill prst="pct7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  <a:endParaRPr lang="fr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8" marR="50798" marT="0" marB="0">
                    <a:pattFill prst="pct7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  <a:endParaRPr lang="fr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8" marR="50798" marT="0" marB="0">
                    <a:pattFill prst="pct7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>
                          <a:effectLst/>
                        </a:rPr>
                        <a:t> </a:t>
                      </a:r>
                      <a:endParaRPr lang="fr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8" marR="50798" marT="0" marB="0">
                    <a:pattFill prst="pct7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 </a:t>
                      </a:r>
                      <a:endParaRPr lang="fr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8" marR="50798" marT="0" marB="0">
                    <a:pattFill prst="pct7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63443" y="2455664"/>
            <a:ext cx="112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Maiandra GD" panose="020E0502030308020204" pitchFamily="34" charset="0"/>
              </a:rPr>
              <a:t>Free style</a:t>
            </a:r>
          </a:p>
        </p:txBody>
      </p:sp>
    </p:spTree>
    <p:extLst>
      <p:ext uri="{BB962C8B-B14F-4D97-AF65-F5344CB8AC3E}">
        <p14:creationId xmlns:p14="http://schemas.microsoft.com/office/powerpoint/2010/main" val="8070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endParaRPr lang="fr-FR" sz="5400" b="1" dirty="0">
              <a:latin typeface="Lucida Calligraphy" panose="03010101010101010101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5060" y="2197224"/>
            <a:ext cx="8244840" cy="4293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CA" sz="28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CA" sz="2800" dirty="0" err="1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skat</a:t>
            </a:r>
            <a:r>
              <a:rPr lang="fr-CA" sz="28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fr-CA" sz="36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6	</a:t>
            </a:r>
            <a:r>
              <a:rPr lang="fr-CA" sz="2400" dirty="0" err="1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wahia</a:t>
            </a:r>
            <a:r>
              <a:rPr lang="fr-CA" sz="24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	</a:t>
            </a:r>
            <a:r>
              <a:rPr lang="fr-CA" sz="2800" dirty="0" err="1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tëndih</a:t>
            </a:r>
            <a:r>
              <a:rPr lang="fr-CA" sz="28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CA" sz="36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7	</a:t>
            </a:r>
            <a:r>
              <a:rPr lang="fr-CA" sz="2400" dirty="0" err="1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tsoutare</a:t>
            </a:r>
            <a:r>
              <a:rPr lang="fr-CA" sz="24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3	</a:t>
            </a:r>
            <a:r>
              <a:rPr lang="fr-CA" sz="2800" dirty="0" err="1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ahchienhk</a:t>
            </a:r>
            <a:r>
              <a:rPr lang="fr-CA" sz="28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CA" sz="36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8	</a:t>
            </a:r>
            <a:r>
              <a:rPr lang="fr-CA" sz="2400" dirty="0" err="1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a’tere</a:t>
            </a:r>
            <a:r>
              <a:rPr lang="fr-CA" sz="24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	</a:t>
            </a:r>
            <a:r>
              <a:rPr lang="fr-CA" sz="2800" dirty="0" err="1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ndahk</a:t>
            </a:r>
            <a:r>
              <a:rPr lang="fr-CA" sz="28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CA" sz="36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9	</a:t>
            </a:r>
            <a:r>
              <a:rPr lang="fr-CA" sz="2400" dirty="0" err="1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en’tron</a:t>
            </a:r>
            <a:r>
              <a:rPr lang="fr-CA" sz="24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5	</a:t>
            </a:r>
            <a:r>
              <a:rPr lang="fr-CA" sz="2800" dirty="0" err="1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wihch</a:t>
            </a:r>
            <a:r>
              <a:rPr lang="fr-CA" sz="28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CA" sz="36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10	</a:t>
            </a:r>
            <a:r>
              <a:rPr lang="fr-CA" sz="2400" dirty="0" err="1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ahsenh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: 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5060" y="2197224"/>
            <a:ext cx="8244840" cy="4293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CA" sz="28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CA" sz="2800" dirty="0" err="1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skat</a:t>
            </a:r>
            <a:r>
              <a:rPr lang="fr-CA" sz="28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fr-CA" sz="36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6	</a:t>
            </a:r>
            <a:r>
              <a:rPr lang="fr-CA" sz="2400" dirty="0" err="1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wahia</a:t>
            </a:r>
            <a:r>
              <a:rPr lang="fr-CA" sz="24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fr-CA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	</a:t>
            </a:r>
            <a:r>
              <a:rPr lang="fr-CA" sz="2800" dirty="0" err="1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tëndih</a:t>
            </a:r>
            <a:r>
              <a:rPr lang="fr-CA" sz="28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CA" sz="36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7	</a:t>
            </a:r>
            <a:r>
              <a:rPr lang="fr-CA" sz="2400" dirty="0" err="1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tsoutare</a:t>
            </a:r>
            <a:r>
              <a:rPr lang="fr-CA" sz="24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fr-CA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3	</a:t>
            </a:r>
            <a:r>
              <a:rPr lang="fr-CA" sz="2800" dirty="0" err="1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ahchienhk</a:t>
            </a:r>
            <a:r>
              <a:rPr lang="fr-CA" sz="28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CA" sz="28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CA" sz="36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8	</a:t>
            </a:r>
            <a:r>
              <a:rPr lang="fr-CA" sz="2400" dirty="0" err="1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a’tere</a:t>
            </a:r>
            <a:endParaRPr lang="fr-CA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	</a:t>
            </a:r>
            <a:r>
              <a:rPr lang="fr-CA" sz="2800" dirty="0" err="1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ndahk</a:t>
            </a:r>
            <a:r>
              <a:rPr lang="fr-CA" sz="28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CA" sz="28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CA" sz="36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9	</a:t>
            </a:r>
            <a:r>
              <a:rPr lang="fr-CA" sz="2400" dirty="0" err="1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en’tron</a:t>
            </a:r>
            <a:r>
              <a:rPr lang="fr-CA" sz="24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fr-CA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5	</a:t>
            </a:r>
            <a:r>
              <a:rPr lang="fr-CA" sz="2800" dirty="0" err="1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wihch</a:t>
            </a:r>
            <a:r>
              <a:rPr lang="fr-CA" sz="28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CA" sz="28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CA" sz="36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10	</a:t>
            </a:r>
            <a:r>
              <a:rPr lang="fr-CA" sz="2400" dirty="0" err="1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ahsenh</a:t>
            </a:r>
            <a:endParaRPr lang="fr-C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: 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3952" y="2276605"/>
            <a:ext cx="8244840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fr-CA" sz="4000" b="1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CA" sz="4000" dirty="0" err="1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skat</a:t>
            </a: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	</a:t>
            </a:r>
            <a:r>
              <a:rPr lang="fr-CA" sz="40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	</a:t>
            </a:r>
            <a:r>
              <a:rPr lang="fr-CA" sz="4000" dirty="0" err="1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ndahk</a:t>
            </a: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CA" sz="40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fr-CA" sz="4000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fr-CA" sz="4000" dirty="0" err="1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wihch</a:t>
            </a: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CA" sz="40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	</a:t>
            </a:r>
            <a:r>
              <a:rPr lang="fr-CA" sz="4000" dirty="0" err="1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tëndih</a:t>
            </a: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fr-CA" sz="40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CA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	</a:t>
            </a:r>
            <a:r>
              <a:rPr lang="fr-CA" sz="4000" dirty="0" err="1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wahia</a:t>
            </a: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		</a:t>
            </a:r>
            <a:r>
              <a:rPr lang="fr-CA" sz="40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fr-CA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b="1" dirty="0">
                <a:latin typeface="Lucida Calligraphy" panose="03010101010101010101" pitchFamily="66" charset="0"/>
              </a:rPr>
              <a:t>The </a:t>
            </a:r>
            <a:r>
              <a:rPr lang="fr-FR" sz="5400" b="1" dirty="0" err="1">
                <a:latin typeface="Lucida Calligraphy" panose="03010101010101010101" pitchFamily="66" charset="0"/>
              </a:rPr>
              <a:t>Numbers</a:t>
            </a:r>
            <a:r>
              <a:rPr lang="fr-FR" sz="5400" b="1" dirty="0">
                <a:latin typeface="Lucida Calligraphy" panose="03010101010101010101" pitchFamily="66" charset="0"/>
              </a:rPr>
              <a:t>: 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3952" y="2276605"/>
            <a:ext cx="8244840" cy="4491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	</a:t>
            </a:r>
            <a:r>
              <a:rPr lang="fr-CA" sz="4000" dirty="0" err="1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tsoutare</a:t>
            </a: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fr-CA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fr-CA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fr-CA" sz="4000" dirty="0">
              <a:solidFill>
                <a:schemeClr val="bg1"/>
              </a:solidFill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	</a:t>
            </a:r>
            <a:r>
              <a:rPr lang="fr-CA" sz="4000" dirty="0" err="1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en’tron</a:t>
            </a: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	</a:t>
            </a:r>
            <a:r>
              <a:rPr lang="fr-CA" sz="40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	</a:t>
            </a:r>
            <a:r>
              <a:rPr lang="fr-CA" sz="4000" dirty="0" err="1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ahchienhk</a:t>
            </a: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CA" sz="40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	</a:t>
            </a:r>
            <a:r>
              <a:rPr lang="fr-CA" sz="4000" dirty="0" err="1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ahsenh</a:t>
            </a:r>
            <a:r>
              <a:rPr lang="fr-CA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CA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	</a:t>
            </a:r>
            <a:r>
              <a:rPr lang="fr-CA" sz="4000" dirty="0" err="1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a’tere</a:t>
            </a:r>
            <a:r>
              <a:rPr lang="fr-CA" sz="4000" dirty="0">
                <a:solidFill>
                  <a:srgbClr val="FF000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		</a:t>
            </a:r>
            <a:r>
              <a:rPr lang="fr-CA" sz="4000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fr-CA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jets éducatifs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7_TF03462902_TF03462902.potx" id="{A59AF3D5-244B-438E-B80B-8D43B5DC2455}" vid="{17A90BAD-D5E9-44EA-AAAD-F5E2CFCA3A16}"/>
    </a:ext>
  </a:extLst>
</a:theme>
</file>

<file path=ppt/theme/theme2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sujets éducatifs, conception « tableau noir » (grand écran)</Template>
  <TotalTime>4232</TotalTime>
  <Words>955</Words>
  <Application>Microsoft Office PowerPoint</Application>
  <PresentationFormat>Grand écran</PresentationFormat>
  <Paragraphs>204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Algerian</vt:lpstr>
      <vt:lpstr>Bahnschrift Light</vt:lpstr>
      <vt:lpstr>Calibri</vt:lpstr>
      <vt:lpstr>Lucida Calligraphy</vt:lpstr>
      <vt:lpstr>Maiandra GD</vt:lpstr>
      <vt:lpstr>Wingdings</vt:lpstr>
      <vt:lpstr>Sujets éducatifs 16 x 9</vt:lpstr>
      <vt:lpstr>Yeienhwi’s onywawenda’ «I’m learning our language»</vt:lpstr>
      <vt:lpstr>Class 3</vt:lpstr>
      <vt:lpstr>Comic Strips</vt:lpstr>
      <vt:lpstr>Comic strip No. 1</vt:lpstr>
      <vt:lpstr>Comic strip No. 2</vt:lpstr>
      <vt:lpstr>The Numbers</vt:lpstr>
      <vt:lpstr>The Numbers: Practice</vt:lpstr>
      <vt:lpstr>The Numbers: Practice</vt:lpstr>
      <vt:lpstr>The Numbers: Practice</vt:lpstr>
      <vt:lpstr>The Duality</vt:lpstr>
      <vt:lpstr>The Numbers (up to 19)</vt:lpstr>
      <vt:lpstr>Iskare’ …</vt:lpstr>
      <vt:lpstr>The Numbers (up to 19)</vt:lpstr>
      <vt:lpstr>The Numbers (up to 19)</vt:lpstr>
      <vt:lpstr>The Numbers (up to 19)</vt:lpstr>
      <vt:lpstr>Teskare’….</vt:lpstr>
      <vt:lpstr>The Numbers (up to 19)</vt:lpstr>
      <vt:lpstr>The Numbers (up to 19)</vt:lpstr>
      <vt:lpstr>YAWINGO</vt:lpstr>
      <vt:lpstr>The Numbers (up to 99)</vt:lpstr>
      <vt:lpstr>The Numbers (up to 99)</vt:lpstr>
      <vt:lpstr>The Numbers (up to 99)</vt:lpstr>
      <vt:lpstr>The Numbers (up to 99)</vt:lpstr>
      <vt:lpstr>The Numbers (up to 99)</vt:lpstr>
      <vt:lpstr>The Numbers (up to 99)</vt:lpstr>
      <vt:lpstr>YAWINGO !!!</vt:lpstr>
      <vt:lpstr>Important !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arakwa sioui</dc:creator>
  <cp:lastModifiedBy>Keven Vachon</cp:lastModifiedBy>
  <cp:revision>49</cp:revision>
  <cp:lastPrinted>2019-02-25T13:12:55Z</cp:lastPrinted>
  <dcterms:created xsi:type="dcterms:W3CDTF">2019-01-18T19:32:18Z</dcterms:created>
  <dcterms:modified xsi:type="dcterms:W3CDTF">2020-12-08T20:04:13Z</dcterms:modified>
</cp:coreProperties>
</file>